
<file path=[Content_Types].xml><?xml version="1.0" encoding="utf-8"?>
<Types xmlns="http://schemas.openxmlformats.org/package/2006/content-types">
  <Default Extension="png" ContentType="image/png"/>
  <Default Extension="htm" ContentType="application/xhtml+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g" ContentType="image/png"/>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35"/>
  </p:notesMasterIdLst>
  <p:sldIdLst>
    <p:sldId id="299" r:id="rId2"/>
    <p:sldId id="300" r:id="rId3"/>
    <p:sldId id="256" r:id="rId4"/>
    <p:sldId id="261" r:id="rId5"/>
    <p:sldId id="302" r:id="rId6"/>
    <p:sldId id="260" r:id="rId7"/>
    <p:sldId id="262" r:id="rId8"/>
    <p:sldId id="303" r:id="rId9"/>
    <p:sldId id="257" r:id="rId10"/>
    <p:sldId id="259" r:id="rId11"/>
    <p:sldId id="306" r:id="rId12"/>
    <p:sldId id="265" r:id="rId13"/>
    <p:sldId id="301" r:id="rId14"/>
    <p:sldId id="271" r:id="rId15"/>
    <p:sldId id="272" r:id="rId16"/>
    <p:sldId id="273" r:id="rId17"/>
    <p:sldId id="274" r:id="rId18"/>
    <p:sldId id="275" r:id="rId19"/>
    <p:sldId id="311" r:id="rId20"/>
    <p:sldId id="283" r:id="rId21"/>
    <p:sldId id="284" r:id="rId22"/>
    <p:sldId id="289" r:id="rId23"/>
    <p:sldId id="307" r:id="rId24"/>
    <p:sldId id="308" r:id="rId25"/>
    <p:sldId id="309" r:id="rId26"/>
    <p:sldId id="291" r:id="rId27"/>
    <p:sldId id="293" r:id="rId28"/>
    <p:sldId id="294" r:id="rId29"/>
    <p:sldId id="304" r:id="rId30"/>
    <p:sldId id="310" r:id="rId31"/>
    <p:sldId id="296" r:id="rId32"/>
    <p:sldId id="298" r:id="rId33"/>
    <p:sldId id="312" r:id="rId3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5D3DB4-C66D-4F24-96DF-D3029F3637BD}">
          <p14:sldIdLst>
            <p14:sldId id="299"/>
            <p14:sldId id="300"/>
            <p14:sldId id="256"/>
            <p14:sldId id="261"/>
            <p14:sldId id="302"/>
            <p14:sldId id="260"/>
            <p14:sldId id="262"/>
            <p14:sldId id="303"/>
            <p14:sldId id="257"/>
            <p14:sldId id="259"/>
            <p14:sldId id="306"/>
            <p14:sldId id="265"/>
            <p14:sldId id="301"/>
            <p14:sldId id="271"/>
            <p14:sldId id="272"/>
            <p14:sldId id="273"/>
            <p14:sldId id="274"/>
            <p14:sldId id="275"/>
            <p14:sldId id="311"/>
            <p14:sldId id="283"/>
            <p14:sldId id="284"/>
            <p14:sldId id="289"/>
            <p14:sldId id="307"/>
            <p14:sldId id="308"/>
            <p14:sldId id="309"/>
            <p14:sldId id="291"/>
            <p14:sldId id="293"/>
            <p14:sldId id="294"/>
            <p14:sldId id="304"/>
            <p14:sldId id="310"/>
            <p14:sldId id="296"/>
            <p14:sldId id="298"/>
            <p14:sldId id="31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pez, Angie" initials="LA" lastIdx="28" clrIdx="0">
    <p:extLst>
      <p:ext uri="{19B8F6BF-5375-455C-9EA6-DF929625EA0E}">
        <p15:presenceInfo xmlns:p15="http://schemas.microsoft.com/office/powerpoint/2012/main" userId="S-1-5-21-701181010-3135825642-4045139135-48235" providerId="AD"/>
      </p:ext>
    </p:extLst>
  </p:cmAuthor>
  <p:cmAuthor id="2" name="Ortiz, Jennifer" initials="OJ" lastIdx="1" clrIdx="1">
    <p:extLst>
      <p:ext uri="{19B8F6BF-5375-455C-9EA6-DF929625EA0E}">
        <p15:presenceInfo xmlns:p15="http://schemas.microsoft.com/office/powerpoint/2012/main" userId="S-1-5-21-701181010-3135825642-4045139135-112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06" autoAdjust="0"/>
    <p:restoredTop sz="65103" autoAdjust="0"/>
  </p:normalViewPr>
  <p:slideViewPr>
    <p:cSldViewPr snapToGrid="0">
      <p:cViewPr varScale="1">
        <p:scale>
          <a:sx n="51" d="100"/>
          <a:sy n="51" d="100"/>
        </p:scale>
        <p:origin x="153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Redpath\AppData\Local\Microsoft\Windows\INetCache\Content.Outlook\YCDD3PQX\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DRedpath\AppData\Local\Microsoft\Windows\INetCache\Content.Outlook\YCDD3PQX\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434574786259145"/>
          <c:y val="3.1658276322017127E-2"/>
          <c:w val="0.54103529306879039"/>
          <c:h val="0.81831536003651661"/>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Youth Self Reports</c:v>
                </c:pt>
              </c:strCache>
            </c:strRef>
          </c:cat>
          <c:val>
            <c:numRef>
              <c:f>Sheet1!$B$2</c:f>
              <c:numCache>
                <c:formatCode>0%</c:formatCode>
                <c:ptCount val="1"/>
                <c:pt idx="0">
                  <c:v>0.52</c:v>
                </c:pt>
              </c:numCache>
            </c:numRef>
          </c:val>
          <c:extLst>
            <c:ext xmlns:c16="http://schemas.microsoft.com/office/drawing/2014/chart" uri="{C3380CC4-5D6E-409C-BE32-E72D297353CC}">
              <c16:uniqueId val="{00000000-2F3E-42D5-99D7-85B73AED2933}"/>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Youth Self Reports</c:v>
                </c:pt>
              </c:strCache>
            </c:strRef>
          </c:cat>
          <c:val>
            <c:numRef>
              <c:f>Sheet1!$C$2</c:f>
              <c:numCache>
                <c:formatCode>0%</c:formatCode>
                <c:ptCount val="1"/>
                <c:pt idx="0">
                  <c:v>0.34000000000000136</c:v>
                </c:pt>
              </c:numCache>
            </c:numRef>
          </c:val>
          <c:extLst>
            <c:ext xmlns:c16="http://schemas.microsoft.com/office/drawing/2014/chart" uri="{C3380CC4-5D6E-409C-BE32-E72D297353CC}">
              <c16:uniqueId val="{00000001-2F3E-42D5-99D7-85B73AED2933}"/>
            </c:ext>
          </c:extLst>
        </c:ser>
        <c:dLbls>
          <c:dLblPos val="ctr"/>
          <c:showLegendKey val="0"/>
          <c:showVal val="1"/>
          <c:showCatName val="0"/>
          <c:showSerName val="0"/>
          <c:showPercent val="0"/>
          <c:showBubbleSize val="0"/>
        </c:dLbls>
        <c:gapWidth val="79"/>
        <c:overlap val="100"/>
        <c:axId val="381449960"/>
        <c:axId val="381455448"/>
      </c:barChart>
      <c:catAx>
        <c:axId val="381449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81455448"/>
        <c:crosses val="autoZero"/>
        <c:auto val="1"/>
        <c:lblAlgn val="ctr"/>
        <c:lblOffset val="100"/>
        <c:noMultiLvlLbl val="0"/>
      </c:catAx>
      <c:valAx>
        <c:axId val="381455448"/>
        <c:scaling>
          <c:orientation val="minMax"/>
        </c:scaling>
        <c:delete val="1"/>
        <c:axPos val="l"/>
        <c:numFmt formatCode="0%" sourceLinked="1"/>
        <c:majorTickMark val="none"/>
        <c:minorTickMark val="none"/>
        <c:tickLblPos val="nextTo"/>
        <c:crossAx val="381449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63468963589295E-2"/>
          <c:y val="0.10229360445778371"/>
          <c:w val="0.80425092070025894"/>
          <c:h val="0.77677673515865597"/>
        </c:manualLayout>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DF1B-407E-9770-1A10A38CF2E2}"/>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DF1B-407E-9770-1A10A38CF2E2}"/>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DF1B-407E-9770-1A10A38CF2E2}"/>
              </c:ext>
            </c:extLst>
          </c:dPt>
          <c:dLbls>
            <c:dLbl>
              <c:idx val="0"/>
              <c:layout>
                <c:manualLayout>
                  <c:x val="-0.19993719311078723"/>
                  <c:y val="5.707060267533611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fld id="{55020A50-1F30-4883-AE01-146D0A40589B}" type="CATEGORYNAME">
                      <a:rPr lang="en-US" sz="1200" b="1"/>
                      <a:pPr>
                        <a:defRPr/>
                      </a:pPr>
                      <a:t>[CATEGORY NAME]</a:t>
                    </a:fld>
                    <a:r>
                      <a:rPr lang="en-US" baseline="0" dirty="0"/>
                      <a:t>
</a:t>
                    </a:r>
                    <a:fld id="{3F7B3A8D-C7EA-4712-A1D1-BD5F8EC7B0D9}" type="PERCENTAGE">
                      <a:rPr lang="en-US" sz="1400"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71488678121569"/>
                      <c:h val="0.33836865542568467"/>
                    </c:manualLayout>
                  </c15:layout>
                  <c15:dlblFieldTable/>
                  <c15:showDataLabelsRange val="0"/>
                </c:ext>
                <c:ext xmlns:c16="http://schemas.microsoft.com/office/drawing/2014/chart" uri="{C3380CC4-5D6E-409C-BE32-E72D297353CC}">
                  <c16:uniqueId val="{00000001-DF1B-407E-9770-1A10A38CF2E2}"/>
                </c:ext>
              </c:extLst>
            </c:dLbl>
            <c:dLbl>
              <c:idx val="1"/>
              <c:layout>
                <c:manualLayout>
                  <c:x val="0.22244826379706836"/>
                  <c:y val="-3.093608621508210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fld id="{CC598198-3039-416C-9B93-85333EC49078}" type="CATEGORYNAME">
                      <a:rPr lang="en-US" sz="1100" b="1"/>
                      <a:pPr>
                        <a:defRPr/>
                      </a:pPr>
                      <a:t>[CATEGORY NAME]</a:t>
                    </a:fld>
                    <a:r>
                      <a:rPr lang="en-US" baseline="0" dirty="0"/>
                      <a:t>
</a:t>
                    </a:r>
                    <a:fld id="{69C92C1F-20C0-4A19-85B2-D1A7E85D3F33}" type="PERCENTAGE">
                      <a:rPr lang="en-US" sz="1100"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212672643959438"/>
                      <c:h val="0.26693044104354086"/>
                    </c:manualLayout>
                  </c15:layout>
                  <c15:dlblFieldTable/>
                  <c15:showDataLabelsRange val="0"/>
                </c:ext>
                <c:ext xmlns:c16="http://schemas.microsoft.com/office/drawing/2014/chart" uri="{C3380CC4-5D6E-409C-BE32-E72D297353CC}">
                  <c16:uniqueId val="{00000003-DF1B-407E-9770-1A10A38CF2E2}"/>
                </c:ext>
              </c:extLst>
            </c:dLbl>
            <c:dLbl>
              <c:idx val="2"/>
              <c:layout>
                <c:manualLayout>
                  <c:x val="0.11225060723892498"/>
                  <c:y val="0.20286891515887234"/>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fld id="{38067E05-B429-40A0-AA45-00A0A7C48245}" type="CATEGORYNAME">
                      <a:rPr lang="en-US" b="1"/>
                      <a:pPr>
                        <a:defRPr/>
                      </a:pPr>
                      <a:t>[CATEGORY NAME]</a:t>
                    </a:fld>
                    <a:r>
                      <a:rPr lang="en-US" baseline="0" dirty="0"/>
                      <a:t>
</a:t>
                    </a:r>
                    <a:fld id="{766D1834-AD02-4B92-B1D5-5EA8D327C1C8}" type="PERCENTAGE">
                      <a:rPr lang="en-US"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250181304011377"/>
                      <c:h val="0.11793517391695654"/>
                    </c:manualLayout>
                  </c15:layout>
                  <c15:dlblFieldTable/>
                  <c15:showDataLabelsRange val="0"/>
                </c:ext>
                <c:ext xmlns:c16="http://schemas.microsoft.com/office/drawing/2014/chart" uri="{C3380CC4-5D6E-409C-BE32-E72D297353CC}">
                  <c16:uniqueId val="{00000005-DF1B-407E-9770-1A10A38CF2E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[Book1.xlsx]Sheet1!$B$12:$B$14</c:f>
              <c:strCache>
                <c:ptCount val="3"/>
                <c:pt idx="0">
                  <c:v>White, Not Hispanic or Latino</c:v>
                </c:pt>
                <c:pt idx="1">
                  <c:v>White, Hispanic or Latino</c:v>
                </c:pt>
                <c:pt idx="2">
                  <c:v>Unknown</c:v>
                </c:pt>
              </c:strCache>
            </c:strRef>
          </c:cat>
          <c:val>
            <c:numRef>
              <c:f>[Book1.xlsx]Sheet1!$C$12:$C$14</c:f>
              <c:numCache>
                <c:formatCode>General</c:formatCode>
                <c:ptCount val="3"/>
                <c:pt idx="0">
                  <c:v>52.5</c:v>
                </c:pt>
                <c:pt idx="1">
                  <c:v>36.799999999999997</c:v>
                </c:pt>
                <c:pt idx="2">
                  <c:v>11.7</c:v>
                </c:pt>
              </c:numCache>
            </c:numRef>
          </c:val>
          <c:extLst>
            <c:ext xmlns:c16="http://schemas.microsoft.com/office/drawing/2014/chart" uri="{C3380CC4-5D6E-409C-BE32-E72D297353CC}">
              <c16:uniqueId val="{00000006-DF1B-407E-9770-1A10A38CF2E2}"/>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553855959371"/>
          <c:y val="0.12082669739740874"/>
          <c:w val="0.77894624136572022"/>
          <c:h val="0.75262396645705576"/>
        </c:manualLayout>
      </c:layout>
      <c:pieChart>
        <c:varyColors val="1"/>
        <c:ser>
          <c:idx val="0"/>
          <c:order val="0"/>
          <c:explosion val="1"/>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0D8E-4128-B621-BF0579A81D1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0D8E-4128-B621-BF0579A81D14}"/>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0D8E-4128-B621-BF0579A81D14}"/>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0D8E-4128-B621-BF0579A81D14}"/>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0D8E-4128-B621-BF0579A81D14}"/>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0D8E-4128-B621-BF0579A81D14}"/>
              </c:ext>
            </c:extLst>
          </c:dPt>
          <c:dLbls>
            <c:dLbl>
              <c:idx val="0"/>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fld id="{D471B99F-7881-4D87-997A-903B19AACCE6}" type="CATEGORYNAME">
                      <a:rPr lang="en-US" sz="1200" b="1"/>
                      <a:pPr>
                        <a:defRPr sz="900" b="0" i="0" u="none" strike="noStrike" kern="1200" baseline="0">
                          <a:solidFill>
                            <a:schemeClr val="dk1">
                              <a:lumMod val="75000"/>
                              <a:lumOff val="25000"/>
                            </a:schemeClr>
                          </a:solidFill>
                          <a:latin typeface="+mn-lt"/>
                          <a:ea typeface="+mn-ea"/>
                          <a:cs typeface="+mn-cs"/>
                        </a:defRPr>
                      </a:pPr>
                      <a:t>[CATEGORY NAME]</a:t>
                    </a:fld>
                    <a:r>
                      <a:rPr lang="en-US" baseline="0" dirty="0"/>
                      <a:t>
</a:t>
                    </a:r>
                    <a:fld id="{4ECC1B6C-C97C-4DF5-93CC-3127E314737D}" type="PERCENTAGE">
                      <a:rPr lang="en-US" sz="1200" b="1" baseline="0"/>
                      <a:pPr>
                        <a:defRPr sz="900" b="0" i="0" u="none" strike="noStrike" kern="1200" baseline="0">
                          <a:solidFill>
                            <a:schemeClr val="dk1">
                              <a:lumMod val="75000"/>
                              <a:lumOff val="25000"/>
                            </a:schemeClr>
                          </a:solidFill>
                          <a:latin typeface="+mn-lt"/>
                          <a:ea typeface="+mn-ea"/>
                          <a:cs typeface="+mn-cs"/>
                        </a:defRPr>
                      </a:pPr>
                      <a:t>[PERCENTAGE]</a:t>
                    </a:fld>
                    <a:endParaRPr lang="en-US" baseline="0" dirty="0"/>
                  </a:p>
                </c:rich>
              </c:tx>
              <c:spPr>
                <a:noFill/>
                <a:ln>
                  <a:noFill/>
                </a:ln>
                <a:effectLst/>
              </c:spPr>
              <c:dLblPos val="ct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0D8E-4128-B621-BF0579A81D14}"/>
                </c:ext>
              </c:extLst>
            </c:dLbl>
            <c:dLbl>
              <c:idx val="1"/>
              <c:layout>
                <c:manualLayout>
                  <c:x val="-3.5700898579005498E-2"/>
                  <c:y val="0.15124368108851455"/>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fld id="{708299A2-543B-42FA-B00C-A6C4AD6BC045}" type="CATEGORYNAME">
                      <a:rPr lang="en-US" b="1"/>
                      <a:pPr>
                        <a:defRPr sz="900" b="0" i="0" u="none" strike="noStrike" kern="1200" baseline="0">
                          <a:solidFill>
                            <a:schemeClr val="dk1">
                              <a:lumMod val="75000"/>
                              <a:lumOff val="25000"/>
                            </a:schemeClr>
                          </a:solidFill>
                          <a:latin typeface="+mn-lt"/>
                          <a:ea typeface="+mn-ea"/>
                          <a:cs typeface="+mn-cs"/>
                        </a:defRPr>
                      </a:pPr>
                      <a:t>[CATEGORY NAME]</a:t>
                    </a:fld>
                    <a:r>
                      <a:rPr lang="en-US" baseline="0" dirty="0"/>
                      <a:t>
</a:t>
                    </a:r>
                    <a:fld id="{5B21A173-F557-40B9-B63A-DD4D2BEF0380}" type="PERCENTAGE">
                      <a:rPr lang="en-US" sz="1100" b="1" baseline="0"/>
                      <a:pPr>
                        <a:defRPr sz="900" b="0" i="0" u="none" strike="noStrike" kern="1200" baseline="0">
                          <a:solidFill>
                            <a:schemeClr val="dk1">
                              <a:lumMod val="75000"/>
                              <a:lumOff val="25000"/>
                            </a:schemeClr>
                          </a:solidFill>
                          <a:latin typeface="+mn-lt"/>
                          <a:ea typeface="+mn-ea"/>
                          <a:cs typeface="+mn-cs"/>
                        </a:defRPr>
                      </a:pPr>
                      <a:t>[PERCENTAGE]</a:t>
                    </a:fld>
                    <a:endParaRPr lang="en-US" baseline="0" dirty="0"/>
                  </a:p>
                </c:rich>
              </c:tx>
              <c:spPr>
                <a:noFill/>
                <a:ln>
                  <a:noFill/>
                </a:ln>
                <a:effectLst/>
              </c:spPr>
              <c:dLblPos val="bestFit"/>
              <c:showLegendKey val="1"/>
              <c:showVal val="0"/>
              <c:showCatName val="1"/>
              <c:showSerName val="0"/>
              <c:showPercent val="1"/>
              <c:showBubbleSize val="0"/>
              <c:extLst>
                <c:ext xmlns:c15="http://schemas.microsoft.com/office/drawing/2012/chart" uri="{CE6537A1-D6FC-4f65-9D91-7224C49458BB}">
                  <c15:layout>
                    <c:manualLayout>
                      <c:w val="0.21648928239595644"/>
                      <c:h val="0.24208236647583867"/>
                    </c:manualLayout>
                  </c15:layout>
                  <c15:dlblFieldTable/>
                  <c15:showDataLabelsRange val="0"/>
                </c:ext>
                <c:ext xmlns:c16="http://schemas.microsoft.com/office/drawing/2014/chart" uri="{C3380CC4-5D6E-409C-BE32-E72D297353CC}">
                  <c16:uniqueId val="{00000003-0D8E-4128-B621-BF0579A81D14}"/>
                </c:ext>
              </c:extLst>
            </c:dLbl>
            <c:dLbl>
              <c:idx val="2"/>
              <c:layout>
                <c:manualLayout>
                  <c:x val="-9.7595613048369317E-3"/>
                  <c:y val="4.223598601043356E-2"/>
                </c:manualLayout>
              </c:layout>
              <c:tx>
                <c:rich>
                  <a:bodyPr/>
                  <a:lstStyle/>
                  <a:p>
                    <a:fld id="{5179AED4-A142-4424-93D3-32EDE53325C1}" type="CATEGORYNAME">
                      <a:rPr lang="en-US" b="1"/>
                      <a:pPr/>
                      <a:t>[CATEGORY NAME]</a:t>
                    </a:fld>
                    <a:r>
                      <a:rPr lang="en-US" baseline="0" dirty="0"/>
                      <a:t>
</a:t>
                    </a:r>
                    <a:fld id="{7F043F7B-C670-4095-9959-6CB37A838C10}" type="PERCENTAGE">
                      <a:rPr lang="en-US" baseline="0"/>
                      <a:pPr/>
                      <a:t>[PERCENTAGE]</a:t>
                    </a:fld>
                    <a:endParaRPr lang="en-US" baseline="0" dirty="0"/>
                  </a:p>
                </c:rich>
              </c:tx>
              <c:dLblPos val="bestFit"/>
              <c:showLegendKey val="1"/>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D8E-4128-B621-BF0579A81D14}"/>
                </c:ext>
              </c:extLst>
            </c:dLbl>
            <c:dLbl>
              <c:idx val="3"/>
              <c:layout>
                <c:manualLayout>
                  <c:x val="1.672167899447503E-2"/>
                  <c:y val="-1.4600380200574411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fld id="{3637215F-8AD1-400C-8E30-44933676F7F8}" type="CATEGORYNAME">
                      <a:rPr lang="en-US" sz="1200" b="1" dirty="0"/>
                      <a:pPr>
                        <a:defRPr sz="900" b="0" i="0" u="none" strike="noStrike" kern="1200" baseline="0">
                          <a:solidFill>
                            <a:schemeClr val="dk1">
                              <a:lumMod val="75000"/>
                              <a:lumOff val="25000"/>
                            </a:schemeClr>
                          </a:solidFill>
                          <a:latin typeface="+mn-lt"/>
                          <a:ea typeface="+mn-ea"/>
                          <a:cs typeface="+mn-cs"/>
                        </a:defRPr>
                      </a:pPr>
                      <a:t>[CATEGORY NAME]</a:t>
                    </a:fld>
                    <a:r>
                      <a:rPr lang="en-US" baseline="0" dirty="0"/>
                      <a:t>
</a:t>
                    </a:r>
                    <a:fld id="{5A792152-6BC8-471A-9150-A71E2936F476}" type="PERCENTAGE">
                      <a:rPr lang="en-US" baseline="0" dirty="0"/>
                      <a:pPr>
                        <a:defRPr sz="900" b="0" i="0" u="none" strike="noStrike" kern="1200" baseline="0">
                          <a:solidFill>
                            <a:schemeClr val="dk1">
                              <a:lumMod val="75000"/>
                              <a:lumOff val="25000"/>
                            </a:schemeClr>
                          </a:solidFill>
                          <a:latin typeface="+mn-lt"/>
                          <a:ea typeface="+mn-ea"/>
                          <a:cs typeface="+mn-cs"/>
                        </a:defRPr>
                      </a:pPr>
                      <a:t>[PERCENTAGE]</a:t>
                    </a:fld>
                    <a:endParaRPr lang="en-US" baseline="0" dirty="0"/>
                  </a:p>
                </c:rich>
              </c:tx>
              <c:spPr>
                <a:noFill/>
                <a:ln>
                  <a:noFill/>
                </a:ln>
                <a:effectLst/>
              </c:spPr>
              <c:dLblPos val="bestFit"/>
              <c:showLegendKey val="1"/>
              <c:showVal val="0"/>
              <c:showCatName val="1"/>
              <c:showSerName val="0"/>
              <c:showPercent val="1"/>
              <c:showBubbleSize val="0"/>
              <c:extLst>
                <c:ext xmlns:c15="http://schemas.microsoft.com/office/drawing/2012/chart" uri="{CE6537A1-D6FC-4f65-9D91-7224C49458BB}">
                  <c15:layout>
                    <c:manualLayout>
                      <c:w val="0.15263611780968173"/>
                      <c:h val="7.445104342347772E-2"/>
                    </c:manualLayout>
                  </c15:layout>
                  <c15:dlblFieldTable/>
                  <c15:showDataLabelsRange val="0"/>
                </c:ext>
                <c:ext xmlns:c16="http://schemas.microsoft.com/office/drawing/2014/chart" uri="{C3380CC4-5D6E-409C-BE32-E72D297353CC}">
                  <c16:uniqueId val="{00000007-0D8E-4128-B621-BF0579A81D14}"/>
                </c:ext>
              </c:extLst>
            </c:dLbl>
            <c:dLbl>
              <c:idx val="4"/>
              <c:layout>
                <c:manualLayout>
                  <c:x val="0.35078855836097966"/>
                  <c:y val="-4.4554922556949705E-8"/>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fld id="{CCACE28E-11D2-4BB3-9E1F-97D4C1017B09}" type="CATEGORYNAME">
                      <a:rPr lang="en-US" sz="1050" b="1"/>
                      <a:pPr>
                        <a:defRPr sz="900" b="0" i="0" u="none" strike="noStrike" kern="1200" baseline="0">
                          <a:solidFill>
                            <a:schemeClr val="dk1">
                              <a:lumMod val="75000"/>
                              <a:lumOff val="25000"/>
                            </a:schemeClr>
                          </a:solidFill>
                          <a:latin typeface="+mn-lt"/>
                          <a:ea typeface="+mn-ea"/>
                          <a:cs typeface="+mn-cs"/>
                        </a:defRPr>
                      </a:pPr>
                      <a:t>[CATEGORY NAME]</a:t>
                    </a:fld>
                    <a:r>
                      <a:rPr lang="en-US" baseline="0" dirty="0"/>
                      <a:t>
</a:t>
                    </a:r>
                    <a:fld id="{A0C05E35-F9A1-4FD2-A24B-38F5342DB697}" type="PERCENTAGE">
                      <a:rPr lang="en-US" sz="1050" b="1" baseline="0"/>
                      <a:pPr>
                        <a:defRPr sz="900" b="0" i="0" u="none" strike="noStrike" kern="1200" baseline="0">
                          <a:solidFill>
                            <a:schemeClr val="dk1">
                              <a:lumMod val="75000"/>
                              <a:lumOff val="25000"/>
                            </a:schemeClr>
                          </a:solidFill>
                          <a:latin typeface="+mn-lt"/>
                          <a:ea typeface="+mn-ea"/>
                          <a:cs typeface="+mn-cs"/>
                        </a:defRPr>
                      </a:pPr>
                      <a:t>[PERCENTAGE]</a:t>
                    </a:fld>
                    <a:endParaRPr lang="en-US" baseline="0" dirty="0"/>
                  </a:p>
                </c:rich>
              </c:tx>
              <c:numFmt formatCode="General" sourceLinked="0"/>
              <c:spPr>
                <a:noFill/>
                <a:ln>
                  <a:noFill/>
                </a:ln>
                <a:effectLst/>
              </c:spPr>
              <c:dLblPos val="bestFit"/>
              <c:showLegendKey val="1"/>
              <c:showVal val="0"/>
              <c:showCatName val="1"/>
              <c:showSerName val="0"/>
              <c:showPercent val="1"/>
              <c:showBubbleSize val="0"/>
              <c:extLst>
                <c:ext xmlns:c15="http://schemas.microsoft.com/office/drawing/2012/chart" uri="{CE6537A1-D6FC-4f65-9D91-7224C49458BB}">
                  <c15:layout>
                    <c:manualLayout>
                      <c:w val="0.5404120666723935"/>
                      <c:h val="0.13766469186430993"/>
                    </c:manualLayout>
                  </c15:layout>
                  <c15:dlblFieldTable/>
                  <c15:showDataLabelsRange val="0"/>
                </c:ext>
                <c:ext xmlns:c16="http://schemas.microsoft.com/office/drawing/2014/chart" uri="{C3380CC4-5D6E-409C-BE32-E72D297353CC}">
                  <c16:uniqueId val="{00000009-0D8E-4128-B621-BF0579A81D14}"/>
                </c:ext>
              </c:extLst>
            </c:dLbl>
            <c:dLbl>
              <c:idx val="5"/>
              <c:layout>
                <c:manualLayout>
                  <c:x val="0.38821674826672892"/>
                  <c:y val="0.15306097685738101"/>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dk1">
                            <a:lumMod val="75000"/>
                            <a:lumOff val="25000"/>
                          </a:schemeClr>
                        </a:solidFill>
                        <a:latin typeface="+mn-lt"/>
                        <a:ea typeface="+mn-ea"/>
                        <a:cs typeface="+mn-cs"/>
                      </a:defRPr>
                    </a:pPr>
                    <a:fld id="{C83FFA72-85EE-4901-BCBE-6B57E7C74EFE}" type="CATEGORYNAME">
                      <a:rPr lang="en-US" sz="1200" b="1"/>
                      <a:pPr>
                        <a:defRPr sz="900" b="0" i="0" u="none" strike="noStrike" kern="1200" baseline="0">
                          <a:solidFill>
                            <a:schemeClr val="dk1">
                              <a:lumMod val="75000"/>
                              <a:lumOff val="25000"/>
                            </a:schemeClr>
                          </a:solidFill>
                          <a:latin typeface="+mn-lt"/>
                          <a:ea typeface="+mn-ea"/>
                          <a:cs typeface="+mn-cs"/>
                        </a:defRPr>
                      </a:pPr>
                      <a:t>[CATEGORY NAME]</a:t>
                    </a:fld>
                    <a:r>
                      <a:rPr lang="en-US" baseline="0" dirty="0"/>
                      <a:t>
</a:t>
                    </a:r>
                    <a:fld id="{5200BC13-7117-481A-8903-3BFD36185347}" type="PERCENTAGE">
                      <a:rPr lang="en-US" sz="1200" b="1" baseline="0"/>
                      <a:pPr>
                        <a:defRPr sz="900" b="0" i="0" u="none" strike="noStrike" kern="1200" baseline="0">
                          <a:solidFill>
                            <a:schemeClr val="dk1">
                              <a:lumMod val="75000"/>
                              <a:lumOff val="25000"/>
                            </a:schemeClr>
                          </a:solidFill>
                          <a:latin typeface="+mn-lt"/>
                          <a:ea typeface="+mn-ea"/>
                          <a:cs typeface="+mn-cs"/>
                        </a:defRPr>
                      </a:pPr>
                      <a:t>[PERCENTAGE]</a:t>
                    </a:fld>
                    <a:endParaRPr lang="en-US" baseline="0" dirty="0"/>
                  </a:p>
                </c:rich>
              </c:tx>
              <c:spPr>
                <a:noFill/>
                <a:ln>
                  <a:noFill/>
                </a:ln>
                <a:effectLst/>
              </c:spPr>
              <c:dLblPos val="bestFit"/>
              <c:showLegendKey val="1"/>
              <c:showVal val="0"/>
              <c:showCatName val="1"/>
              <c:showSerName val="0"/>
              <c:showPercent val="1"/>
              <c:showBubbleSize val="0"/>
              <c:extLst>
                <c:ext xmlns:c15="http://schemas.microsoft.com/office/drawing/2012/chart" uri="{CE6537A1-D6FC-4f65-9D91-7224C49458BB}">
                  <c15:layout>
                    <c:manualLayout>
                      <c:w val="0.28842099858507286"/>
                      <c:h val="0.1489487992706014"/>
                    </c:manualLayout>
                  </c15:layout>
                  <c15:dlblFieldTable/>
                  <c15:showDataLabelsRange val="0"/>
                </c:ext>
                <c:ext xmlns:c16="http://schemas.microsoft.com/office/drawing/2014/chart" uri="{C3380CC4-5D6E-409C-BE32-E72D297353CC}">
                  <c16:uniqueId val="{0000000B-0D8E-4128-B621-BF0579A81D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[Book1.xlsx]Sheet1!$B$3:$B$8</c:f>
              <c:strCache>
                <c:ptCount val="6"/>
                <c:pt idx="0">
                  <c:v>White</c:v>
                </c:pt>
                <c:pt idx="1">
                  <c:v>Black or African American</c:v>
                </c:pt>
                <c:pt idx="2">
                  <c:v>American Indian and Alaska Native</c:v>
                </c:pt>
                <c:pt idx="3">
                  <c:v>Asian</c:v>
                </c:pt>
                <c:pt idx="4">
                  <c:v>Native Hawaiian and Other Pacific Islander</c:v>
                </c:pt>
                <c:pt idx="5">
                  <c:v>Two or more races</c:v>
                </c:pt>
              </c:strCache>
            </c:strRef>
          </c:cat>
          <c:val>
            <c:numRef>
              <c:f>[Book1.xlsx]Sheet1!$C$3:$C$8</c:f>
              <c:numCache>
                <c:formatCode>General</c:formatCode>
                <c:ptCount val="6"/>
                <c:pt idx="0">
                  <c:v>85.3</c:v>
                </c:pt>
                <c:pt idx="1">
                  <c:v>4.0999999999999996</c:v>
                </c:pt>
                <c:pt idx="2">
                  <c:v>4.3</c:v>
                </c:pt>
                <c:pt idx="3">
                  <c:v>3.2</c:v>
                </c:pt>
                <c:pt idx="4">
                  <c:v>0.2</c:v>
                </c:pt>
                <c:pt idx="5">
                  <c:v>2.9</c:v>
                </c:pt>
              </c:numCache>
            </c:numRef>
          </c:val>
          <c:extLst>
            <c:ext xmlns:c16="http://schemas.microsoft.com/office/drawing/2014/chart" uri="{C3380CC4-5D6E-409C-BE32-E72D297353CC}">
              <c16:uniqueId val="{0000000C-0D8E-4128-B621-BF0579A81D14}"/>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2-06T14:01:42.332" idx="19">
    <p:pos x="7456" y="464"/>
    <p:text>i unitalicized this to match the format of the other slides.</p:text>
    <p:extLst>
      <p:ext uri="{C676402C-5697-4E1C-873F-D02D1690AC5C}">
        <p15:threadingInfo xmlns:p15="http://schemas.microsoft.com/office/powerpoint/2012/main" timeZoneBias="420"/>
      </p:ext>
    </p:extLst>
  </p:cm>
  <p:cm authorId="1" dt="2018-02-06T14:02:58.713" idx="20">
    <p:pos x="7456" y="560"/>
    <p:text>I think the picture in the back is too distracting for this one.</p:text>
    <p:extLst>
      <p:ext uri="{C676402C-5697-4E1C-873F-D02D1690AC5C}">
        <p15:threadingInfo xmlns:p15="http://schemas.microsoft.com/office/powerpoint/2012/main" timeZoneBias="420">
          <p15:parentCm authorId="1" idx="19"/>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978E6FF5-93BE-43A6-B8CD-4CF45330E5C9}" type="datetimeFigureOut">
              <a:rPr lang="en-US" smtClean="0"/>
              <a:t>2/22/2018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9224DF9-E09A-4D83-AE20-F7B2D29CCDD7}" type="slidenum">
              <a:rPr lang="en-US" smtClean="0"/>
              <a:t>‹#›</a:t>
            </a:fld>
            <a:endParaRPr lang="en-US"/>
          </a:p>
        </p:txBody>
      </p:sp>
    </p:spTree>
    <p:extLst>
      <p:ext uri="{BB962C8B-B14F-4D97-AF65-F5344CB8AC3E}">
        <p14:creationId xmlns:p14="http://schemas.microsoft.com/office/powerpoint/2010/main" val="15947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ldonline.org/ldbasics/whatisld" TargetMode="External"/><Relationship Id="rId3" Type="http://schemas.openxmlformats.org/officeDocument/2006/relationships/hyperlink" Target="https://www.ncd.gov/publications/2015/06182015" TargetMode="External"/><Relationship Id="rId7" Type="http://schemas.openxmlformats.org/officeDocument/2006/relationships/hyperlink" Target="https://rudermanfoundation.org/white_papers/criminalization-of-children-with-non-apparent-disabilities/" TargetMode="External"/><Relationship Id="rId12" Type="http://schemas.openxmlformats.org/officeDocument/2006/relationships/hyperlink" Target="http://www.rimed.org/rimedicaljournal/2016/09/2016-09-24-adolescent-gergelis.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ncai.org/policy-research-center/research-data/prc-publications/School-to-Prison_Pipeline_Infographic.pdf" TargetMode="External"/><Relationship Id="rId11" Type="http://schemas.openxmlformats.org/officeDocument/2006/relationships/hyperlink" Target="https://www.psychiatry.org/patients-families/what-is-mental-illness" TargetMode="External"/><Relationship Id="rId5" Type="http://schemas.openxmlformats.org/officeDocument/2006/relationships/hyperlink" Target="http://rudermanfoundation.org/white_papers/criminalization-of-children-with-non-apparent-disabilities/" TargetMode="External"/><Relationship Id="rId10" Type="http://schemas.openxmlformats.org/officeDocument/2006/relationships/hyperlink" Target="http://www.crohnscolitisfoundation.org/what-are-crohns-and-colitis/what-is-crohns-disease/?gclid=Cj0KCQjwiqTNBRDVARIsAGsd9MoExyJvGkJUOAz2SzeJD32dcmp7Kkkxyg3T5r-nSPm_QrD283vIj9saAvN9EALw_wcB?referrer=https://www.google.com/" TargetMode="External"/><Relationship Id="rId4" Type="http://schemas.openxmlformats.org/officeDocument/2006/relationships/hyperlink" Target="https://www.colorlines.com/articles/race-disability-and-school-prison-pipeline" TargetMode="External"/><Relationship Id="rId9" Type="http://schemas.openxmlformats.org/officeDocument/2006/relationships/hyperlink" Target="https://www.autismspeaks.org/what-autis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Beth Oprisch –Moderator </a:t>
            </a:r>
          </a:p>
        </p:txBody>
      </p:sp>
      <p:sp>
        <p:nvSpPr>
          <p:cNvPr id="4" name="Slide Number Placeholder 3"/>
          <p:cNvSpPr>
            <a:spLocks noGrp="1"/>
          </p:cNvSpPr>
          <p:nvPr>
            <p:ph type="sldNum" sz="quarter" idx="10"/>
          </p:nvPr>
        </p:nvSpPr>
        <p:spPr/>
        <p:txBody>
          <a:bodyPr/>
          <a:lstStyle/>
          <a:p>
            <a:fld id="{F9224DF9-E09A-4D83-AE20-F7B2D29CCDD7}" type="slidenum">
              <a:rPr lang="en-US" smtClean="0"/>
              <a:t>1</a:t>
            </a:fld>
            <a:endParaRPr lang="en-US"/>
          </a:p>
        </p:txBody>
      </p:sp>
    </p:spTree>
    <p:extLst>
      <p:ext uri="{BB962C8B-B14F-4D97-AF65-F5344CB8AC3E}">
        <p14:creationId xmlns:p14="http://schemas.microsoft.com/office/powerpoint/2010/main" val="247450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Judge Hochuli</a:t>
            </a:r>
          </a:p>
          <a:p>
            <a:endParaRPr lang="en-US" dirty="0"/>
          </a:p>
          <a:p>
            <a:r>
              <a:rPr lang="en-US" dirty="0"/>
              <a:t>Start discussion with</a:t>
            </a:r>
            <a:r>
              <a:rPr lang="en-US" baseline="0" dirty="0"/>
              <a:t> position at CA’s office and looking at initial development of criteria for detainment. </a:t>
            </a:r>
            <a:endParaRPr lang="en-US" dirty="0"/>
          </a:p>
          <a:p>
            <a:endParaRPr lang="en-US" dirty="0"/>
          </a:p>
          <a:p>
            <a:r>
              <a:rPr lang="en-US" dirty="0"/>
              <a:t>Brain development - </a:t>
            </a:r>
            <a:r>
              <a:rPr lang="en-US" baseline="0" dirty="0"/>
              <a:t> think about the stupid things we all did as kids  (Hobo Joe example)  Things kids see as pranks and funny and don’t weigh out the potential consequences</a:t>
            </a:r>
          </a:p>
          <a:p>
            <a:r>
              <a:rPr lang="en-US" baseline="0" dirty="0"/>
              <a:t>Going Deeper in the system – Diversion being offered to avoid going deeper if at all possible </a:t>
            </a:r>
          </a:p>
          <a:p>
            <a:r>
              <a:rPr lang="en-US" baseline="0" dirty="0"/>
              <a:t>Exposure to higher risk youth by being detained</a:t>
            </a:r>
          </a:p>
          <a:p>
            <a:r>
              <a:rPr lang="en-US" baseline="0" dirty="0"/>
              <a:t>Seeing the use of discretion by the Intake </a:t>
            </a:r>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10</a:t>
            </a:fld>
            <a:endParaRPr lang="en-US"/>
          </a:p>
        </p:txBody>
      </p:sp>
    </p:spTree>
    <p:extLst>
      <p:ext uri="{BB962C8B-B14F-4D97-AF65-F5344CB8AC3E}">
        <p14:creationId xmlns:p14="http://schemas.microsoft.com/office/powerpoint/2010/main" val="327883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900" b="1" dirty="0"/>
              <a:t>Judge Roland</a:t>
            </a:r>
            <a:endParaRPr lang="en-US" sz="1900" dirty="0"/>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11</a:t>
            </a:fld>
            <a:endParaRPr lang="en-US"/>
          </a:p>
        </p:txBody>
      </p:sp>
    </p:spTree>
    <p:extLst>
      <p:ext uri="{BB962C8B-B14F-4D97-AF65-F5344CB8AC3E}">
        <p14:creationId xmlns:p14="http://schemas.microsoft.com/office/powerpoint/2010/main" val="860512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Beth Oprisch</a:t>
            </a:r>
          </a:p>
        </p:txBody>
      </p:sp>
      <p:sp>
        <p:nvSpPr>
          <p:cNvPr id="4" name="Slide Number Placeholder 3"/>
          <p:cNvSpPr>
            <a:spLocks noGrp="1"/>
          </p:cNvSpPr>
          <p:nvPr>
            <p:ph type="sldNum" sz="quarter" idx="10"/>
          </p:nvPr>
        </p:nvSpPr>
        <p:spPr/>
        <p:txBody>
          <a:bodyPr/>
          <a:lstStyle/>
          <a:p>
            <a:fld id="{F9224DF9-E09A-4D83-AE20-F7B2D29CCDD7}" type="slidenum">
              <a:rPr lang="en-US" smtClean="0"/>
              <a:t>12</a:t>
            </a:fld>
            <a:endParaRPr lang="en-US"/>
          </a:p>
        </p:txBody>
      </p:sp>
    </p:spTree>
    <p:extLst>
      <p:ext uri="{BB962C8B-B14F-4D97-AF65-F5344CB8AC3E}">
        <p14:creationId xmlns:p14="http://schemas.microsoft.com/office/powerpoint/2010/main" val="3230259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Angie</a:t>
            </a:r>
          </a:p>
          <a:p>
            <a:pPr marL="181225" indent="-181225" algn="just">
              <a:buFont typeface="Arial" panose="020B0604020202020204" pitchFamily="34" charset="0"/>
              <a:buChar char="•"/>
            </a:pPr>
            <a:endParaRPr lang="en-US" dirty="0"/>
          </a:p>
          <a:p>
            <a:pPr marL="181225" indent="-181225" algn="just">
              <a:buFont typeface="Arial" panose="020B0604020202020204" pitchFamily="34" charset="0"/>
              <a:buChar char="•"/>
            </a:pPr>
            <a:r>
              <a:rPr lang="en-US" dirty="0"/>
              <a:t>Psychosocial capacities such as impulse control, future orientation, and/or resistance to peer influence continue to develop into young adulthood. </a:t>
            </a:r>
          </a:p>
          <a:p>
            <a:pPr marL="181225" indent="-181225" algn="just">
              <a:buFont typeface="Arial" panose="020B0604020202020204" pitchFamily="34" charset="0"/>
              <a:buChar char="•"/>
            </a:pPr>
            <a:r>
              <a:rPr lang="en-US" dirty="0"/>
              <a:t>Various factors can undermine adolescent development and decision making such as stress, fear, learning difficulties, previous victimization and peers.</a:t>
            </a:r>
          </a:p>
          <a:p>
            <a:pPr marL="181225" indent="-181225" algn="just">
              <a:buFont typeface="Arial" panose="020B0604020202020204" pitchFamily="34" charset="0"/>
              <a:buChar char="•"/>
            </a:pPr>
            <a:r>
              <a:rPr lang="en-US" dirty="0"/>
              <a:t>Risky adolescent behavior does not predict enduring antisocial traits.</a:t>
            </a:r>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13</a:t>
            </a:fld>
            <a:endParaRPr lang="en-US"/>
          </a:p>
        </p:txBody>
      </p:sp>
    </p:spTree>
    <p:extLst>
      <p:ext uri="{BB962C8B-B14F-4D97-AF65-F5344CB8AC3E}">
        <p14:creationId xmlns:p14="http://schemas.microsoft.com/office/powerpoint/2010/main" val="389490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smtClean="0"/>
              <a:t>Hochuli</a:t>
            </a:r>
            <a:endParaRPr lang="en-US" b="1" dirty="0"/>
          </a:p>
          <a:p>
            <a:pPr defTabSz="966529">
              <a:defRPr/>
            </a:pPr>
            <a:endParaRPr lang="en-US" dirty="0"/>
          </a:p>
          <a:p>
            <a:pPr defTabSz="966529">
              <a:defRPr/>
            </a:pPr>
            <a:r>
              <a:rPr lang="en-US" dirty="0"/>
              <a:t>The US</a:t>
            </a:r>
            <a:r>
              <a:rPr lang="en-US" baseline="0" dirty="0"/>
              <a:t> Supreme Court has recognized the research about adolescent development in the last several years with landmark decisions eliminating the juvenile death penalty and juvenile life without parole. </a:t>
            </a:r>
          </a:p>
          <a:p>
            <a:endParaRPr lang="en-US" dirty="0"/>
          </a:p>
          <a:p>
            <a:r>
              <a:rPr lang="en-US" b="1" dirty="0">
                <a:solidFill>
                  <a:schemeClr val="tx1">
                    <a:lumMod val="75000"/>
                    <a:lumOff val="25000"/>
                  </a:schemeClr>
                </a:solidFill>
              </a:rPr>
              <a:t>Roper V Simmons:  youth are more vulnerable and susceptible to negative influences and outside pressures, including peer pressure; and</a:t>
            </a:r>
          </a:p>
          <a:p>
            <a:r>
              <a:rPr lang="en-US" b="1" dirty="0">
                <a:solidFill>
                  <a:schemeClr val="tx1">
                    <a:lumMod val="75000"/>
                    <a:lumOff val="25000"/>
                  </a:schemeClr>
                </a:solidFill>
              </a:rPr>
              <a:t>	the character of a youth is not as well formed as that of  an adult. Thus, they possess far more potential for rehabilitation.</a:t>
            </a:r>
          </a:p>
        </p:txBody>
      </p:sp>
      <p:sp>
        <p:nvSpPr>
          <p:cNvPr id="4" name="Slide Number Placeholder 3"/>
          <p:cNvSpPr>
            <a:spLocks noGrp="1"/>
          </p:cNvSpPr>
          <p:nvPr>
            <p:ph type="sldNum" sz="quarter" idx="10"/>
          </p:nvPr>
        </p:nvSpPr>
        <p:spPr/>
        <p:txBody>
          <a:bodyPr/>
          <a:lstStyle/>
          <a:p>
            <a:fld id="{695C7FAA-DA31-44FC-A9F0-E2ED88739FEB}" type="slidenum">
              <a:rPr lang="en-US" smtClean="0"/>
              <a:t>14</a:t>
            </a:fld>
            <a:endParaRPr lang="en-US"/>
          </a:p>
        </p:txBody>
      </p:sp>
    </p:spTree>
    <p:extLst>
      <p:ext uri="{BB962C8B-B14F-4D97-AF65-F5344CB8AC3E}">
        <p14:creationId xmlns:p14="http://schemas.microsoft.com/office/powerpoint/2010/main" val="2543866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3292475" y="454025"/>
            <a:ext cx="14224000" cy="8001000"/>
          </a:xfrm>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a:r>
              <a:rPr lang="en-US" b="1" dirty="0"/>
              <a:t>Angie</a:t>
            </a:r>
          </a:p>
          <a:p>
            <a:pPr>
              <a:spcBef>
                <a:spcPct val="0"/>
              </a:spcBef>
            </a:pPr>
            <a:endParaRPr lang="en-US" dirty="0"/>
          </a:p>
          <a:p>
            <a:pPr>
              <a:spcBef>
                <a:spcPct val="0"/>
              </a:spcBef>
            </a:pPr>
            <a:r>
              <a:rPr lang="en-US" dirty="0"/>
              <a:t>This slide illustrates</a:t>
            </a:r>
            <a:r>
              <a:rPr lang="en-US" baseline="0" dirty="0"/>
              <a:t> the research that shows most youth grow out of delinquent behavior on their own.</a:t>
            </a:r>
          </a:p>
          <a:p>
            <a:pPr>
              <a:spcBef>
                <a:spcPct val="0"/>
              </a:spcBef>
            </a:pPr>
            <a:endParaRPr lang="en-US" baseline="0" dirty="0"/>
          </a:p>
          <a:p>
            <a:pPr>
              <a:spcBef>
                <a:spcPct val="0"/>
              </a:spcBef>
            </a:pPr>
            <a:r>
              <a:rPr lang="en-US" dirty="0"/>
              <a:t>Most young people involved with the juvenile justice system will desist from criminal behavior simply as a result of maturation.” </a:t>
            </a:r>
            <a:r>
              <a:rPr lang="en-US" baseline="0" dirty="0"/>
              <a:t> - </a:t>
            </a:r>
            <a:r>
              <a:rPr lang="en-US" i="1" dirty="0"/>
              <a:t>Reforming Juvenile Justice: a Developmental Approach.  </a:t>
            </a:r>
            <a:r>
              <a:rPr lang="en-US" dirty="0"/>
              <a:t>National Academy of Sciences, Committee on Assessing Juvenile Justice Reform (2013)</a:t>
            </a:r>
          </a:p>
          <a:p>
            <a:pPr>
              <a:spcBef>
                <a:spcPct val="0"/>
              </a:spcBef>
            </a:pPr>
            <a:endParaRPr lang="en-US" dirty="0"/>
          </a:p>
          <a:p>
            <a:pPr>
              <a:spcBef>
                <a:spcPct val="0"/>
              </a:spcBef>
            </a:pPr>
            <a:endParaRPr lang="en-US" dirty="0"/>
          </a:p>
          <a:p>
            <a:pPr>
              <a:spcBef>
                <a:spcPct val="0"/>
              </a:spcBef>
            </a:pPr>
            <a:r>
              <a:rPr lang="en-US" dirty="0"/>
              <a:t>Note: Criminalizing adolescent behavior – slide information give specific examples </a:t>
            </a:r>
          </a:p>
          <a:p>
            <a:pPr>
              <a:spcBef>
                <a:spcPct val="0"/>
              </a:spcBef>
            </a:pPr>
            <a:endParaRPr lang="en-US" dirty="0"/>
          </a:p>
          <a:p>
            <a:pPr defTabSz="966529">
              <a:spcBef>
                <a:spcPct val="0"/>
              </a:spcBef>
              <a:defRPr/>
            </a:pPr>
            <a:r>
              <a:rPr lang="en-US" dirty="0">
                <a:solidFill>
                  <a:srgbClr val="5A5A5A"/>
                </a:solidFill>
                <a:latin typeface="Arial" pitchFamily="34" charset="0"/>
                <a:cs typeface="Arial" pitchFamily="34" charset="0"/>
              </a:rPr>
              <a:t>Source: Data from National Youth Survey analyzed by Hawkins, D., Smith, B. and Catalano, R. “Delinquent Behavior,” in </a:t>
            </a:r>
            <a:r>
              <a:rPr lang="en-US" i="1" dirty="0">
                <a:solidFill>
                  <a:srgbClr val="5A5A5A"/>
                </a:solidFill>
                <a:latin typeface="Arial" pitchFamily="34" charset="0"/>
                <a:cs typeface="Arial" pitchFamily="34" charset="0"/>
              </a:rPr>
              <a:t>Pediatrics in Review</a:t>
            </a:r>
            <a:r>
              <a:rPr lang="en-US" dirty="0">
                <a:solidFill>
                  <a:srgbClr val="5A5A5A"/>
                </a:solidFill>
                <a:latin typeface="Arial" pitchFamily="34" charset="0"/>
                <a:cs typeface="Arial" pitchFamily="34" charset="0"/>
              </a:rPr>
              <a:t> (2002: 23: 382-392); “Unraveling Juvenile Delinquency” (</a:t>
            </a:r>
            <a:r>
              <a:rPr lang="en-US" dirty="0" err="1">
                <a:solidFill>
                  <a:srgbClr val="5A5A5A"/>
                </a:solidFill>
                <a:latin typeface="Arial" pitchFamily="34" charset="0"/>
                <a:cs typeface="Arial" pitchFamily="34" charset="0"/>
              </a:rPr>
              <a:t>Glueck</a:t>
            </a:r>
            <a:r>
              <a:rPr lang="en-US" dirty="0">
                <a:solidFill>
                  <a:srgbClr val="5A5A5A"/>
                </a:solidFill>
                <a:latin typeface="Arial" pitchFamily="34" charset="0"/>
                <a:cs typeface="Arial" pitchFamily="34" charset="0"/>
              </a:rPr>
              <a:t>, 1963), with </a:t>
            </a:r>
            <a:r>
              <a:rPr lang="en-US" dirty="0" err="1">
                <a:solidFill>
                  <a:srgbClr val="5A5A5A"/>
                </a:solidFill>
                <a:latin typeface="Arial" pitchFamily="34" charset="0"/>
                <a:cs typeface="Arial" pitchFamily="34" charset="0"/>
              </a:rPr>
              <a:t>followup</a:t>
            </a:r>
            <a:r>
              <a:rPr lang="en-US" dirty="0">
                <a:solidFill>
                  <a:srgbClr val="5A5A5A"/>
                </a:solidFill>
                <a:latin typeface="Arial" pitchFamily="34" charset="0"/>
                <a:cs typeface="Arial" pitchFamily="34" charset="0"/>
              </a:rPr>
              <a:t> in “Crime in the Making” (Sampson and </a:t>
            </a:r>
            <a:r>
              <a:rPr lang="en-US" dirty="0" err="1">
                <a:solidFill>
                  <a:srgbClr val="5A5A5A"/>
                </a:solidFill>
                <a:latin typeface="Arial" pitchFamily="34" charset="0"/>
                <a:cs typeface="Arial" pitchFamily="34" charset="0"/>
              </a:rPr>
              <a:t>Laub</a:t>
            </a:r>
            <a:r>
              <a:rPr lang="en-US" dirty="0">
                <a:solidFill>
                  <a:srgbClr val="5A5A5A"/>
                </a:solidFill>
                <a:latin typeface="Arial" pitchFamily="34" charset="0"/>
                <a:cs typeface="Arial" pitchFamily="34" charset="0"/>
              </a:rPr>
              <a:t>, 1993)</a:t>
            </a:r>
            <a:endParaRPr lang="en-US" noProof="1">
              <a:solidFill>
                <a:srgbClr val="5A5A5A"/>
              </a:solidFill>
              <a:latin typeface="Arial" pitchFamily="34" charset="0"/>
              <a:cs typeface="Arial" pitchFamily="34" charset="0"/>
            </a:endParaRPr>
          </a:p>
          <a:p>
            <a:pPr>
              <a:spcBef>
                <a:spcPct val="0"/>
              </a:spcBef>
            </a:pPr>
            <a:endParaRPr lang="en-US" dirty="0"/>
          </a:p>
        </p:txBody>
      </p:sp>
    </p:spTree>
    <p:extLst>
      <p:ext uri="{BB962C8B-B14F-4D97-AF65-F5344CB8AC3E}">
        <p14:creationId xmlns:p14="http://schemas.microsoft.com/office/powerpoint/2010/main" val="2405709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t>Angie</a:t>
            </a:r>
            <a:endParaRPr lang="en-US" b="1" dirty="0"/>
          </a:p>
          <a:p>
            <a:endParaRPr lang="en-US" dirty="0"/>
          </a:p>
          <a:p>
            <a:r>
              <a:rPr lang="en-US" dirty="0"/>
              <a:t>At a time when a youth’s susceptibility to peer influences is highest, confinement puts them in close proximity to extremely negative peers. This particularly has a negative impact on recidivism for low risk youth</a:t>
            </a:r>
          </a:p>
        </p:txBody>
      </p:sp>
      <p:sp>
        <p:nvSpPr>
          <p:cNvPr id="4" name="Slide Number Placeholder 3"/>
          <p:cNvSpPr>
            <a:spLocks noGrp="1"/>
          </p:cNvSpPr>
          <p:nvPr>
            <p:ph type="sldNum" sz="quarter" idx="10"/>
          </p:nvPr>
        </p:nvSpPr>
        <p:spPr/>
        <p:txBody>
          <a:bodyPr/>
          <a:lstStyle/>
          <a:p>
            <a:fld id="{F9224DF9-E09A-4D83-AE20-F7B2D29CCDD7}" type="slidenum">
              <a:rPr lang="en-US" smtClean="0"/>
              <a:t>16</a:t>
            </a:fld>
            <a:endParaRPr lang="en-US"/>
          </a:p>
        </p:txBody>
      </p:sp>
    </p:spTree>
    <p:extLst>
      <p:ext uri="{BB962C8B-B14F-4D97-AF65-F5344CB8AC3E}">
        <p14:creationId xmlns:p14="http://schemas.microsoft.com/office/powerpoint/2010/main" val="1737293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Angie</a:t>
            </a:r>
            <a:endParaRPr lang="en-US" b="1" dirty="0"/>
          </a:p>
          <a:p>
            <a:endParaRPr lang="en-US" dirty="0"/>
          </a:p>
          <a:p>
            <a:r>
              <a:rPr lang="en-US" dirty="0"/>
              <a:t>**Environment</a:t>
            </a:r>
            <a:r>
              <a:rPr lang="en-US" baseline="0" dirty="0"/>
              <a:t> matters!  A negative environment will impact positive development. </a:t>
            </a:r>
            <a:endParaRPr lang="en-US" dirty="0"/>
          </a:p>
        </p:txBody>
      </p:sp>
      <p:sp>
        <p:nvSpPr>
          <p:cNvPr id="4" name="Slide Number Placeholder 3"/>
          <p:cNvSpPr>
            <a:spLocks noGrp="1"/>
          </p:cNvSpPr>
          <p:nvPr>
            <p:ph type="sldNum" sz="quarter" idx="10"/>
          </p:nvPr>
        </p:nvSpPr>
        <p:spPr/>
        <p:txBody>
          <a:bodyPr/>
          <a:lstStyle/>
          <a:p>
            <a:fld id="{950ECA6D-DAF0-4AE4-9F8B-B13D1B9D7A1E}" type="slidenum">
              <a:rPr lang="en-US" smtClean="0"/>
              <a:t>17</a:t>
            </a:fld>
            <a:endParaRPr lang="en-US" dirty="0"/>
          </a:p>
        </p:txBody>
      </p:sp>
    </p:spTree>
    <p:extLst>
      <p:ext uri="{BB962C8B-B14F-4D97-AF65-F5344CB8AC3E}">
        <p14:creationId xmlns:p14="http://schemas.microsoft.com/office/powerpoint/2010/main" val="32446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Sheila</a:t>
            </a:r>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18</a:t>
            </a:fld>
            <a:endParaRPr lang="en-US"/>
          </a:p>
        </p:txBody>
      </p:sp>
    </p:spTree>
    <p:extLst>
      <p:ext uri="{BB962C8B-B14F-4D97-AF65-F5344CB8AC3E}">
        <p14:creationId xmlns:p14="http://schemas.microsoft.com/office/powerpoint/2010/main" val="2291043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Sheila </a:t>
            </a:r>
          </a:p>
        </p:txBody>
      </p:sp>
      <p:sp>
        <p:nvSpPr>
          <p:cNvPr id="4" name="Slide Number Placeholder 3"/>
          <p:cNvSpPr>
            <a:spLocks noGrp="1"/>
          </p:cNvSpPr>
          <p:nvPr>
            <p:ph type="sldNum" sz="quarter" idx="10"/>
          </p:nvPr>
        </p:nvSpPr>
        <p:spPr/>
        <p:txBody>
          <a:bodyPr/>
          <a:lstStyle/>
          <a:p>
            <a:fld id="{F9224DF9-E09A-4D83-AE20-F7B2D29CCDD7}" type="slidenum">
              <a:rPr lang="en-US" smtClean="0"/>
              <a:t>19</a:t>
            </a:fld>
            <a:endParaRPr lang="en-US"/>
          </a:p>
        </p:txBody>
      </p:sp>
    </p:spTree>
    <p:extLst>
      <p:ext uri="{BB962C8B-B14F-4D97-AF65-F5344CB8AC3E}">
        <p14:creationId xmlns:p14="http://schemas.microsoft.com/office/powerpoint/2010/main" val="1528457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Beth Oprisch –Moderator </a:t>
            </a:r>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2</a:t>
            </a:fld>
            <a:endParaRPr lang="en-US"/>
          </a:p>
        </p:txBody>
      </p:sp>
    </p:spTree>
    <p:extLst>
      <p:ext uri="{BB962C8B-B14F-4D97-AF65-F5344CB8AC3E}">
        <p14:creationId xmlns:p14="http://schemas.microsoft.com/office/powerpoint/2010/main" val="10262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2100" b="1" dirty="0"/>
              <a:t>Sheila/Judge Hochuli</a:t>
            </a:r>
          </a:p>
          <a:p>
            <a:pPr defTabSz="966529">
              <a:defRPr/>
            </a:pPr>
            <a:endParaRPr lang="en-US" sz="2100" b="1" dirty="0"/>
          </a:p>
          <a:p>
            <a:pPr defTabSz="966529">
              <a:defRPr/>
            </a:pPr>
            <a:r>
              <a:rPr lang="en-US" sz="2100" dirty="0"/>
              <a:t>******Contrary to Welfare Findings</a:t>
            </a:r>
          </a:p>
          <a:p>
            <a:pPr defTabSz="966529">
              <a:defRPr/>
            </a:pPr>
            <a:endParaRPr lang="en-US" sz="2100" dirty="0"/>
          </a:p>
          <a:p>
            <a:pPr defTabSz="966529">
              <a:defRPr/>
            </a:pPr>
            <a:endParaRPr lang="en-US" sz="2100" dirty="0"/>
          </a:p>
          <a:p>
            <a:pPr marL="241632" indent="-241632">
              <a:buAutoNum type="arabicParenR"/>
            </a:pPr>
            <a:r>
              <a:rPr lang="en-US" dirty="0"/>
              <a:t>Will not be present, flight risk :</a:t>
            </a:r>
          </a:p>
          <a:p>
            <a:pPr marL="724896" lvl="1" indent="-241632">
              <a:buAutoNum type="arabicParenR"/>
            </a:pPr>
            <a:r>
              <a:rPr lang="en-US" dirty="0"/>
              <a:t>Totality of circumstances includes:</a:t>
            </a:r>
          </a:p>
          <a:p>
            <a:pPr marL="1208161" lvl="2" indent="-241632">
              <a:buAutoNum type="arabicParenR"/>
            </a:pPr>
            <a:r>
              <a:rPr lang="en-US" dirty="0"/>
              <a:t>How many FTA’s, RJA’s and Warrants do they have ?</a:t>
            </a:r>
          </a:p>
          <a:p>
            <a:pPr marL="1691426" lvl="3" indent="-241632">
              <a:buAutoNum type="arabicParenR"/>
            </a:pPr>
            <a:r>
              <a:rPr lang="en-US" dirty="0"/>
              <a:t>When was the last time they had a FTA/RAJ or Warrant? </a:t>
            </a:r>
          </a:p>
          <a:p>
            <a:pPr marL="1691426" lvl="3" indent="-241632">
              <a:buAutoNum type="arabicParenR"/>
            </a:pPr>
            <a:r>
              <a:rPr lang="en-US" dirty="0"/>
              <a:t>What have been the causes of these?  </a:t>
            </a:r>
          </a:p>
          <a:p>
            <a:pPr marL="2174690" lvl="4" indent="-241632">
              <a:buAutoNum type="arabicParenR"/>
            </a:pPr>
            <a:r>
              <a:rPr lang="en-US" dirty="0"/>
              <a:t>Parent/Guardian/DCS not transporting?</a:t>
            </a:r>
          </a:p>
          <a:p>
            <a:pPr marL="2174690" lvl="4" indent="-241632">
              <a:buAutoNum type="arabicParenR"/>
            </a:pPr>
            <a:r>
              <a:rPr lang="en-US" dirty="0"/>
              <a:t>Didn’t have the means to get to Court (</a:t>
            </a:r>
            <a:r>
              <a:rPr lang="en-US" dirty="0" err="1"/>
              <a:t>ie</a:t>
            </a:r>
            <a:r>
              <a:rPr lang="en-US" dirty="0"/>
              <a:t>: bus pass)?</a:t>
            </a:r>
          </a:p>
          <a:p>
            <a:pPr marL="2174690" lvl="4" indent="-241632">
              <a:buAutoNum type="arabicParenR"/>
            </a:pPr>
            <a:r>
              <a:rPr lang="en-US" dirty="0"/>
              <a:t>Parent/youth work or school conflicts?</a:t>
            </a:r>
          </a:p>
          <a:p>
            <a:pPr lvl="2"/>
            <a:r>
              <a:rPr lang="en-US" dirty="0"/>
              <a:t>High Risk to re-offend, victim offenses</a:t>
            </a:r>
          </a:p>
          <a:p>
            <a:pPr lvl="3"/>
            <a:r>
              <a:rPr lang="en-US" dirty="0"/>
              <a:t>Physical harm to others, weapons, stealing cars, burglarizing residences</a:t>
            </a:r>
          </a:p>
          <a:p>
            <a:pPr lvl="2"/>
            <a:r>
              <a:rPr lang="en-US" dirty="0"/>
              <a:t>Sex Trafficking victim </a:t>
            </a:r>
          </a:p>
          <a:p>
            <a:pPr lvl="2"/>
            <a:r>
              <a:rPr lang="en-US" dirty="0"/>
              <a:t>Neighboring County or Out of State Warrant</a:t>
            </a:r>
          </a:p>
          <a:p>
            <a:pPr lvl="2"/>
            <a:r>
              <a:rPr lang="en-US" dirty="0"/>
              <a:t>Immigration and Customs Enforcement Hold (only under special circumstances) Material witness and their safety is at risk</a:t>
            </a:r>
          </a:p>
          <a:p>
            <a:pPr lvl="2"/>
            <a:r>
              <a:rPr lang="en-US" dirty="0"/>
              <a:t>Trauma vs. Safety</a:t>
            </a:r>
          </a:p>
          <a:p>
            <a:pPr lvl="2"/>
            <a:endParaRPr lang="en-US" dirty="0"/>
          </a:p>
          <a:p>
            <a:r>
              <a:rPr lang="en-US" b="1" dirty="0"/>
              <a:t>D. Detention Hearing.</a:t>
            </a:r>
            <a:r>
              <a:rPr lang="en-US" dirty="0"/>
              <a:t> Probable cause may be based upon the allegations in a petition, complaint or referral filed by a law enforcement official, along with a properly executed affidavit or sworn testimony. If the charging document is an Arizona Ticket and Complaint form, the complaint shall also serve as an affidavit. The affidavit may serve as the oath before a magistrate for purposes of Rule 2.4, Ariz. R. Crim. P. The victim of the offense has the right to be heard at the detention hearing, as provided by law. A juvenile shall be detained only if there is probable cause to believe that the juvenile committed the acts alleged in the referral, petition, or complaint, and there is probable cause to believe;</a:t>
            </a:r>
          </a:p>
          <a:p>
            <a:r>
              <a:rPr lang="en-US" dirty="0"/>
              <a:t>1. The juvenile otherwise will not be present at any hearing; or</a:t>
            </a:r>
          </a:p>
          <a:p>
            <a:r>
              <a:rPr lang="en-US" dirty="0"/>
              <a:t>2. The juvenile is likely to commit an offense injurious to self or others; or</a:t>
            </a:r>
          </a:p>
          <a:p>
            <a:r>
              <a:rPr lang="en-US" dirty="0"/>
              <a:t>3. The juvenile must be held for another jurisdiction; or</a:t>
            </a:r>
          </a:p>
          <a:p>
            <a:r>
              <a:rPr lang="en-US" dirty="0"/>
              <a:t>4. The interests of the juvenile or the public require custodial protection; or</a:t>
            </a:r>
          </a:p>
          <a:p>
            <a:r>
              <a:rPr lang="en-US" dirty="0"/>
              <a:t>5. The juvenile must be held pending the filing of a complaint pursuant to A.R.S. 13-501.</a:t>
            </a:r>
          </a:p>
          <a:p>
            <a:pPr lvl="2"/>
            <a:endParaRPr lang="en-US" dirty="0"/>
          </a:p>
          <a:p>
            <a:pPr marL="966529" lvl="2"/>
            <a:endParaRPr lang="en-US" dirty="0"/>
          </a:p>
          <a:p>
            <a:endParaRPr lang="en-US" sz="2100" dirty="0"/>
          </a:p>
        </p:txBody>
      </p:sp>
      <p:sp>
        <p:nvSpPr>
          <p:cNvPr id="4" name="Slide Number Placeholder 3"/>
          <p:cNvSpPr>
            <a:spLocks noGrp="1"/>
          </p:cNvSpPr>
          <p:nvPr>
            <p:ph type="sldNum" sz="quarter" idx="10"/>
          </p:nvPr>
        </p:nvSpPr>
        <p:spPr/>
        <p:txBody>
          <a:bodyPr/>
          <a:lstStyle/>
          <a:p>
            <a:fld id="{F9224DF9-E09A-4D83-AE20-F7B2D29CCDD7}" type="slidenum">
              <a:rPr lang="en-US" smtClean="0"/>
              <a:t>20</a:t>
            </a:fld>
            <a:endParaRPr lang="en-US"/>
          </a:p>
        </p:txBody>
      </p:sp>
    </p:spTree>
    <p:extLst>
      <p:ext uri="{BB962C8B-B14F-4D97-AF65-F5344CB8AC3E}">
        <p14:creationId xmlns:p14="http://schemas.microsoft.com/office/powerpoint/2010/main" val="240710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65" lvl="1"/>
            <a:r>
              <a:rPr lang="en-US" b="1" dirty="0"/>
              <a:t>Judge Hochuli </a:t>
            </a:r>
          </a:p>
        </p:txBody>
      </p:sp>
      <p:sp>
        <p:nvSpPr>
          <p:cNvPr id="4" name="Slide Number Placeholder 3"/>
          <p:cNvSpPr>
            <a:spLocks noGrp="1"/>
          </p:cNvSpPr>
          <p:nvPr>
            <p:ph type="sldNum" sz="quarter" idx="10"/>
          </p:nvPr>
        </p:nvSpPr>
        <p:spPr/>
        <p:txBody>
          <a:bodyPr/>
          <a:lstStyle/>
          <a:p>
            <a:fld id="{B7797633-E853-4D4D-B3DA-901F29D4A702}" type="slidenum">
              <a:rPr lang="en-US" smtClean="0"/>
              <a:t>21</a:t>
            </a:fld>
            <a:endParaRPr lang="en-US"/>
          </a:p>
        </p:txBody>
      </p:sp>
    </p:spTree>
    <p:extLst>
      <p:ext uri="{BB962C8B-B14F-4D97-AF65-F5344CB8AC3E}">
        <p14:creationId xmlns:p14="http://schemas.microsoft.com/office/powerpoint/2010/main" val="627011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Sheila</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GPS Monitoring </a:t>
            </a:r>
          </a:p>
          <a:p>
            <a:pPr marL="664488" lvl="1" indent="-181225">
              <a:buFont typeface="Arial" panose="020B0604020202020204" pitchFamily="34" charset="0"/>
              <a:buChar char="•"/>
            </a:pPr>
            <a:r>
              <a:rPr lang="en-US" dirty="0"/>
              <a:t>PO’s more likely to request release with this option available due to better tracking ability</a:t>
            </a:r>
          </a:p>
          <a:p>
            <a:pPr marL="664488" lvl="1" indent="-181225">
              <a:buFont typeface="Arial" panose="020B0604020202020204" pitchFamily="34" charset="0"/>
              <a:buChar char="•"/>
            </a:pPr>
            <a:r>
              <a:rPr lang="en-US" dirty="0"/>
              <a:t>Doesn’t require a land line</a:t>
            </a:r>
          </a:p>
          <a:p>
            <a:pPr marL="1147753" lvl="2" indent="-181225">
              <a:buFont typeface="Arial" panose="020B0604020202020204" pitchFamily="34" charset="0"/>
              <a:buChar char="•"/>
            </a:pPr>
            <a:r>
              <a:rPr lang="en-US" dirty="0"/>
              <a:t>Many families don’t have land lines by choice any more</a:t>
            </a:r>
          </a:p>
          <a:p>
            <a:pPr marL="1147753" lvl="2" indent="-181225">
              <a:buFont typeface="Arial" panose="020B0604020202020204" pitchFamily="34" charset="0"/>
              <a:buChar char="•"/>
            </a:pPr>
            <a:r>
              <a:rPr lang="en-US" dirty="0"/>
              <a:t>Many families can’t afford a land line </a:t>
            </a:r>
          </a:p>
          <a:p>
            <a:pPr marL="1631017" lvl="3" indent="-181225">
              <a:buFont typeface="Arial" panose="020B0604020202020204" pitchFamily="34" charset="0"/>
              <a:buChar char="•"/>
            </a:pPr>
            <a:r>
              <a:rPr lang="en-US" dirty="0"/>
              <a:t>Many times we see this as the case with families of color which increases the likelihood of DMC</a:t>
            </a:r>
          </a:p>
          <a:p>
            <a:endParaRPr lang="en-US" dirty="0"/>
          </a:p>
          <a:p>
            <a:pPr marL="181225" indent="-181225">
              <a:buFont typeface="Arial" panose="020B0604020202020204" pitchFamily="34" charset="0"/>
              <a:buChar char="•"/>
            </a:pPr>
            <a:r>
              <a:rPr lang="en-US" dirty="0"/>
              <a:t>Evening Reporting Center</a:t>
            </a:r>
          </a:p>
          <a:p>
            <a:pPr marL="664488" lvl="1" indent="-181225">
              <a:buFont typeface="Arial" panose="020B0604020202020204" pitchFamily="34" charset="0"/>
              <a:buChar char="•"/>
            </a:pPr>
            <a:r>
              <a:rPr lang="en-US" dirty="0"/>
              <a:t>Provides additional supervision after school</a:t>
            </a:r>
          </a:p>
          <a:p>
            <a:pPr marL="664488" lvl="1" indent="-181225">
              <a:buFont typeface="Arial" panose="020B0604020202020204" pitchFamily="34" charset="0"/>
              <a:buChar char="•"/>
            </a:pPr>
            <a:r>
              <a:rPr lang="en-US" dirty="0"/>
              <a:t>Connects with community resources/partners</a:t>
            </a:r>
          </a:p>
          <a:p>
            <a:pPr marL="181225" indent="-181225">
              <a:buFont typeface="Arial" panose="020B0604020202020204" pitchFamily="34" charset="0"/>
              <a:buChar char="•"/>
            </a:pPr>
            <a:r>
              <a:rPr lang="en-US" dirty="0"/>
              <a:t>Community Partners and Resources</a:t>
            </a:r>
          </a:p>
          <a:p>
            <a:pPr marL="664488" lvl="1" indent="-181225">
              <a:buFont typeface="Arial" panose="020B0604020202020204" pitchFamily="34" charset="0"/>
              <a:buChar char="•"/>
            </a:pPr>
            <a:r>
              <a:rPr lang="en-US" dirty="0"/>
              <a:t>VITAL to re-engaging youth with their communities</a:t>
            </a:r>
          </a:p>
          <a:p>
            <a:pPr marL="664488" lvl="1" indent="-181225">
              <a:buFont typeface="Arial" panose="020B0604020202020204" pitchFamily="34" charset="0"/>
              <a:buChar char="•"/>
            </a:pPr>
            <a:r>
              <a:rPr lang="en-US" dirty="0"/>
              <a:t>Identifying a partner or resource that the youth will be engaged with and connects with</a:t>
            </a:r>
          </a:p>
          <a:p>
            <a:pPr marL="181225" indent="-181225">
              <a:buFont typeface="Arial" panose="020B0604020202020204" pitchFamily="34" charset="0"/>
              <a:buChar char="•"/>
            </a:pPr>
            <a:r>
              <a:rPr lang="en-US" dirty="0"/>
              <a:t>ACES/DVAC</a:t>
            </a:r>
          </a:p>
          <a:p>
            <a:pPr marL="664488" lvl="1" indent="-181225">
              <a:buFont typeface="Arial" panose="020B0604020202020204" pitchFamily="34" charset="0"/>
              <a:buChar char="•"/>
            </a:pPr>
            <a:r>
              <a:rPr lang="en-US" dirty="0"/>
              <a:t>ALL misdemeanor DV referrals go here instead of being taken to Detention</a:t>
            </a:r>
          </a:p>
          <a:p>
            <a:pPr marL="664488" lvl="1" indent="-181225">
              <a:buFont typeface="Arial" panose="020B0604020202020204" pitchFamily="34" charset="0"/>
              <a:buChar char="•"/>
            </a:pPr>
            <a:r>
              <a:rPr lang="en-US" dirty="0"/>
              <a:t>Early intervention to reduce likelihood of some youth coming to Detention</a:t>
            </a:r>
          </a:p>
          <a:p>
            <a:pPr marL="181225" indent="-181225">
              <a:buFont typeface="Arial" panose="020B0604020202020204" pitchFamily="34" charset="0"/>
              <a:buChar char="•"/>
            </a:pPr>
            <a:endParaRPr lang="en-US" dirty="0"/>
          </a:p>
          <a:p>
            <a:pPr marL="1631017" lvl="3" indent="-181225">
              <a:buFont typeface="Arial" panose="020B0604020202020204" pitchFamily="34" charset="0"/>
              <a:buChar char="•"/>
            </a:pPr>
            <a:endParaRPr lang="en-US" dirty="0"/>
          </a:p>
          <a:p>
            <a:pPr marL="1631017" lvl="3" indent="-18122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797633-E853-4D4D-B3DA-901F29D4A702}" type="slidenum">
              <a:rPr lang="en-US" smtClean="0"/>
              <a:t>22</a:t>
            </a:fld>
            <a:endParaRPr lang="en-US"/>
          </a:p>
        </p:txBody>
      </p:sp>
    </p:spTree>
    <p:extLst>
      <p:ext uri="{BB962C8B-B14F-4D97-AF65-F5344CB8AC3E}">
        <p14:creationId xmlns:p14="http://schemas.microsoft.com/office/powerpoint/2010/main" val="1324545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Judge Roland</a:t>
            </a:r>
          </a:p>
          <a:p>
            <a:endParaRPr lang="en-US" dirty="0"/>
          </a:p>
          <a:p>
            <a:r>
              <a:rPr lang="en-US" dirty="0"/>
              <a:t>Temp. Custody of Juvenile Without Warrant</a:t>
            </a:r>
          </a:p>
        </p:txBody>
      </p:sp>
      <p:sp>
        <p:nvSpPr>
          <p:cNvPr id="4" name="Slide Number Placeholder 3"/>
          <p:cNvSpPr>
            <a:spLocks noGrp="1"/>
          </p:cNvSpPr>
          <p:nvPr>
            <p:ph type="sldNum" sz="quarter" idx="10"/>
          </p:nvPr>
        </p:nvSpPr>
        <p:spPr/>
        <p:txBody>
          <a:bodyPr/>
          <a:lstStyle/>
          <a:p>
            <a:fld id="{F9224DF9-E09A-4D83-AE20-F7B2D29CCDD7}" type="slidenum">
              <a:rPr lang="en-US" smtClean="0"/>
              <a:t>23</a:t>
            </a:fld>
            <a:endParaRPr lang="en-US"/>
          </a:p>
        </p:txBody>
      </p:sp>
    </p:spTree>
    <p:extLst>
      <p:ext uri="{BB962C8B-B14F-4D97-AF65-F5344CB8AC3E}">
        <p14:creationId xmlns:p14="http://schemas.microsoft.com/office/powerpoint/2010/main" val="3363976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JUDGE ROLAND</a:t>
            </a:r>
          </a:p>
          <a:p>
            <a:r>
              <a:rPr lang="en-US" dirty="0"/>
              <a:t>Nebraska Alternatives to Detention Utilized by Judge Roland</a:t>
            </a:r>
          </a:p>
        </p:txBody>
      </p:sp>
      <p:sp>
        <p:nvSpPr>
          <p:cNvPr id="4" name="Slide Number Placeholder 3"/>
          <p:cNvSpPr>
            <a:spLocks noGrp="1"/>
          </p:cNvSpPr>
          <p:nvPr>
            <p:ph type="sldNum" sz="quarter" idx="10"/>
          </p:nvPr>
        </p:nvSpPr>
        <p:spPr/>
        <p:txBody>
          <a:bodyPr/>
          <a:lstStyle/>
          <a:p>
            <a:fld id="{F9224DF9-E09A-4D83-AE20-F7B2D29CCDD7}" type="slidenum">
              <a:rPr lang="en-US" smtClean="0"/>
              <a:t>24</a:t>
            </a:fld>
            <a:endParaRPr lang="en-US"/>
          </a:p>
        </p:txBody>
      </p:sp>
    </p:spTree>
    <p:extLst>
      <p:ext uri="{BB962C8B-B14F-4D97-AF65-F5344CB8AC3E}">
        <p14:creationId xmlns:p14="http://schemas.microsoft.com/office/powerpoint/2010/main" val="103404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Judge Roland </a:t>
            </a:r>
          </a:p>
          <a:p>
            <a:r>
              <a:rPr lang="en-US" dirty="0"/>
              <a:t>Other Notable Resources</a:t>
            </a:r>
          </a:p>
        </p:txBody>
      </p:sp>
      <p:sp>
        <p:nvSpPr>
          <p:cNvPr id="4" name="Slide Number Placeholder 3"/>
          <p:cNvSpPr>
            <a:spLocks noGrp="1"/>
          </p:cNvSpPr>
          <p:nvPr>
            <p:ph type="sldNum" sz="quarter" idx="10"/>
          </p:nvPr>
        </p:nvSpPr>
        <p:spPr/>
        <p:txBody>
          <a:bodyPr/>
          <a:lstStyle/>
          <a:p>
            <a:fld id="{F9224DF9-E09A-4D83-AE20-F7B2D29CCDD7}" type="slidenum">
              <a:rPr lang="en-US" smtClean="0"/>
              <a:t>25</a:t>
            </a:fld>
            <a:endParaRPr lang="en-US"/>
          </a:p>
        </p:txBody>
      </p:sp>
    </p:spTree>
    <p:extLst>
      <p:ext uri="{BB962C8B-B14F-4D97-AF65-F5344CB8AC3E}">
        <p14:creationId xmlns:p14="http://schemas.microsoft.com/office/powerpoint/2010/main" val="1877045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Beth Oprisch</a:t>
            </a:r>
          </a:p>
        </p:txBody>
      </p:sp>
      <p:sp>
        <p:nvSpPr>
          <p:cNvPr id="4" name="Slide Number Placeholder 3"/>
          <p:cNvSpPr>
            <a:spLocks noGrp="1"/>
          </p:cNvSpPr>
          <p:nvPr>
            <p:ph type="sldNum" sz="quarter" idx="10"/>
          </p:nvPr>
        </p:nvSpPr>
        <p:spPr/>
        <p:txBody>
          <a:bodyPr/>
          <a:lstStyle/>
          <a:p>
            <a:fld id="{F9224DF9-E09A-4D83-AE20-F7B2D29CCDD7}" type="slidenum">
              <a:rPr lang="en-US" smtClean="0"/>
              <a:t>26</a:t>
            </a:fld>
            <a:endParaRPr lang="en-US"/>
          </a:p>
        </p:txBody>
      </p:sp>
    </p:spTree>
    <p:extLst>
      <p:ext uri="{BB962C8B-B14F-4D97-AF65-F5344CB8AC3E}">
        <p14:creationId xmlns:p14="http://schemas.microsoft.com/office/powerpoint/2010/main" val="2463885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Michele/Monica </a:t>
            </a:r>
          </a:p>
          <a:p>
            <a:endParaRPr lang="en-US" dirty="0"/>
          </a:p>
          <a:p>
            <a:r>
              <a:rPr lang="en-US" dirty="0"/>
              <a:t>Discuss each bullet</a:t>
            </a:r>
            <a:r>
              <a:rPr lang="en-US" baseline="0" dirty="0"/>
              <a:t> and how the impact of detention costs more than just money.  When a young person is detained, their education is impacted and young people are at a higher risk to drop out of school and not complete their education, which in the long term has negatives effects for the youth, their family and the community.</a:t>
            </a:r>
          </a:p>
          <a:p>
            <a:endParaRPr lang="en-US" baseline="0" dirty="0"/>
          </a:p>
          <a:p>
            <a:r>
              <a:rPr lang="en-US" baseline="0" dirty="0"/>
              <a:t>The belief is that by putting a young person into detention this will get them away from the negative peers they have, this might be true for some youth, but when we put young people in detention any connections with positive peers/supports is no longer there and the young people are exposed to potentially high risk youth who have more experience with high risk behaviors.  In turn, these youth may be learning more and even worse behaviors by being exposed to high risk youth.</a:t>
            </a:r>
          </a:p>
          <a:p>
            <a:endParaRPr lang="en-US" baseline="0" dirty="0"/>
          </a:p>
          <a:p>
            <a:r>
              <a:rPr lang="en-US" baseline="0" dirty="0"/>
              <a:t>Due to the geography, when a youth is placed in detention, the likelihood of the youth maintaining contact with their family is minimal.  Due to family resource issues and the fact the detention center may be anywhere from 2-7 hours away it is almost impossible for many of our families to maintain contact with their child while they are in detention.  When this occurs, the youth may act out and find themselves in more trouble because they are unable to maintain contact with their family.  Could you imagine, being 13-14 years old and going to a facility across the state and not knowing anyone?</a:t>
            </a:r>
          </a:p>
          <a:p>
            <a:endParaRPr lang="en-US" baseline="0" dirty="0"/>
          </a:p>
          <a:p>
            <a:r>
              <a:rPr lang="en-US" baseline="0" dirty="0"/>
              <a:t>The financial costs can be staggering when we look at the long term impacts detention can have on a youth.  If a young person doesn’t finish school and finds themselves continuing to get into trouble as they age out of the system, financially the county/state continue to be responsible for this youth.  If a youth isn’t able to get a job in order to support their family, this too also has negative outcomes for society.  Breaking down the actually costs for a youth to be in detention can be surprising for many.</a:t>
            </a:r>
            <a:endParaRPr lang="en-US" dirty="0"/>
          </a:p>
        </p:txBody>
      </p:sp>
      <p:sp>
        <p:nvSpPr>
          <p:cNvPr id="4" name="Slide Number Placeholder 3"/>
          <p:cNvSpPr>
            <a:spLocks noGrp="1"/>
          </p:cNvSpPr>
          <p:nvPr>
            <p:ph type="sldNum" sz="quarter" idx="10"/>
          </p:nvPr>
        </p:nvSpPr>
        <p:spPr/>
        <p:txBody>
          <a:bodyPr/>
          <a:lstStyle/>
          <a:p>
            <a:fld id="{5FE1D4F4-CB23-4E41-9D7D-EC15ABAB3D5F}" type="slidenum">
              <a:rPr lang="en-US" smtClean="0"/>
              <a:t>27</a:t>
            </a:fld>
            <a:endParaRPr lang="en-US"/>
          </a:p>
        </p:txBody>
      </p:sp>
    </p:spTree>
    <p:extLst>
      <p:ext uri="{BB962C8B-B14F-4D97-AF65-F5344CB8AC3E}">
        <p14:creationId xmlns:p14="http://schemas.microsoft.com/office/powerpoint/2010/main" val="3678482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Michele/Monica</a:t>
            </a:r>
          </a:p>
        </p:txBody>
      </p:sp>
      <p:sp>
        <p:nvSpPr>
          <p:cNvPr id="4" name="Slide Number Placeholder 3"/>
          <p:cNvSpPr>
            <a:spLocks noGrp="1"/>
          </p:cNvSpPr>
          <p:nvPr>
            <p:ph type="sldNum" sz="quarter" idx="10"/>
          </p:nvPr>
        </p:nvSpPr>
        <p:spPr/>
        <p:txBody>
          <a:bodyPr/>
          <a:lstStyle/>
          <a:p>
            <a:fld id="{F9224DF9-E09A-4D83-AE20-F7B2D29CCDD7}" type="slidenum">
              <a:rPr lang="en-US" smtClean="0"/>
              <a:t>28</a:t>
            </a:fld>
            <a:endParaRPr lang="en-US"/>
          </a:p>
        </p:txBody>
      </p:sp>
    </p:spTree>
    <p:extLst>
      <p:ext uri="{BB962C8B-B14F-4D97-AF65-F5344CB8AC3E}">
        <p14:creationId xmlns:p14="http://schemas.microsoft.com/office/powerpoint/2010/main" val="4075733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Monica/Michele</a:t>
            </a:r>
          </a:p>
          <a:p>
            <a:endParaRPr lang="en-US" dirty="0"/>
          </a:p>
          <a:p>
            <a:r>
              <a:rPr lang="en-US" dirty="0"/>
              <a:t>This chart shows the financial cost</a:t>
            </a:r>
            <a:r>
              <a:rPr lang="en-US" baseline="0" dirty="0"/>
              <a:t> for detaining a youth versus utilization of an alternative to detention.</a:t>
            </a:r>
          </a:p>
          <a:p>
            <a:endParaRPr lang="en-US" baseline="0" dirty="0"/>
          </a:p>
          <a:p>
            <a:r>
              <a:rPr lang="en-US" baseline="0" dirty="0"/>
              <a:t>Jurisdictions across Nebraska have different alternatives, these are the most common.</a:t>
            </a:r>
          </a:p>
          <a:p>
            <a:endParaRPr lang="en-US" baseline="0" dirty="0"/>
          </a:p>
          <a:p>
            <a:r>
              <a:rPr lang="en-US" baseline="0" dirty="0"/>
              <a:t>All totals are based off of seven days in detention or on the alternative to detention.</a:t>
            </a:r>
          </a:p>
          <a:p>
            <a:endParaRPr lang="en-US" baseline="0" dirty="0"/>
          </a:p>
          <a:p>
            <a:r>
              <a:rPr lang="en-US" baseline="0" dirty="0"/>
              <a:t>For Mileage: this is one round trip to take the youth to detention and for the law enforcement officer to return home.  This total is based off of a youth traveling from Western Nebraska to Eastern Nebraska where detention facilities are located.  Law enforcement salary is based off of an hourly rate of $25.00 an hour and does not include any overtime or additional expenses for travel.</a:t>
            </a:r>
          </a:p>
          <a:p>
            <a:endParaRPr lang="en-US" baseline="0" dirty="0"/>
          </a:p>
          <a:p>
            <a:r>
              <a:rPr lang="en-US" baseline="0" dirty="0"/>
              <a:t>Keep in mind, when a youth is in detention they do not receive any type of treatment (mental health or substance abuse), their education may be delayed or stop all together and no specific work is being done to address behavior change.  If youth are placed on an ATD, treatment services could continue to start while the youth remains in the community.</a:t>
            </a:r>
          </a:p>
          <a:p>
            <a:endParaRPr lang="en-US" baseline="0" dirty="0"/>
          </a:p>
          <a:p>
            <a:r>
              <a:rPr lang="en-US" sz="2500" dirty="0"/>
              <a:t>To house a youth in detention for 7 days the cost to taxpayers range from:</a:t>
            </a:r>
          </a:p>
          <a:p>
            <a:pPr lvl="1"/>
            <a:r>
              <a:rPr lang="en-US" sz="2500" dirty="0"/>
              <a:t>$1,400-$1,932</a:t>
            </a:r>
          </a:p>
          <a:p>
            <a:pPr lvl="1"/>
            <a:endParaRPr lang="en-US" sz="2500" dirty="0"/>
          </a:p>
          <a:p>
            <a:pPr lvl="1"/>
            <a:r>
              <a:rPr lang="en-US" sz="2500" dirty="0"/>
              <a:t>If a youth has to be transported, cost to taxpayers can cost up to $600.00 (one way) not including the law enforcement officers time and the fact they are not in their communities.</a:t>
            </a:r>
          </a:p>
          <a:p>
            <a:pPr lvl="1"/>
            <a:endParaRPr lang="en-US" sz="2500" dirty="0"/>
          </a:p>
          <a:p>
            <a:pPr lvl="1"/>
            <a:r>
              <a:rPr lang="en-US" sz="2500" dirty="0"/>
              <a:t>Total estimated costs for housing a youth in detention for 7 days ranges from</a:t>
            </a:r>
          </a:p>
          <a:p>
            <a:pPr lvl="2"/>
            <a:r>
              <a:rPr lang="en-US" sz="2500" dirty="0"/>
              <a:t>$2,600-$3,232</a:t>
            </a:r>
          </a:p>
          <a:p>
            <a:endParaRPr lang="en-US" dirty="0"/>
          </a:p>
        </p:txBody>
      </p:sp>
      <p:sp>
        <p:nvSpPr>
          <p:cNvPr id="4" name="Slide Number Placeholder 3"/>
          <p:cNvSpPr>
            <a:spLocks noGrp="1"/>
          </p:cNvSpPr>
          <p:nvPr>
            <p:ph type="sldNum" sz="quarter" idx="10"/>
          </p:nvPr>
        </p:nvSpPr>
        <p:spPr/>
        <p:txBody>
          <a:bodyPr/>
          <a:lstStyle/>
          <a:p>
            <a:fld id="{A0DA1E1C-56F4-461E-BAAB-07BC07D4ED95}" type="slidenum">
              <a:rPr lang="en-US" smtClean="0"/>
              <a:t>29</a:t>
            </a:fld>
            <a:endParaRPr lang="en-US"/>
          </a:p>
        </p:txBody>
      </p:sp>
    </p:spTree>
    <p:extLst>
      <p:ext uri="{BB962C8B-B14F-4D97-AF65-F5344CB8AC3E}">
        <p14:creationId xmlns:p14="http://schemas.microsoft.com/office/powerpoint/2010/main" val="234444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Beth Oprisch –Moderator </a:t>
            </a:r>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3</a:t>
            </a:fld>
            <a:endParaRPr lang="en-US"/>
          </a:p>
        </p:txBody>
      </p:sp>
    </p:spTree>
    <p:extLst>
      <p:ext uri="{BB962C8B-B14F-4D97-AF65-F5344CB8AC3E}">
        <p14:creationId xmlns:p14="http://schemas.microsoft.com/office/powerpoint/2010/main" val="2292026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Judge Roland</a:t>
            </a:r>
          </a:p>
        </p:txBody>
      </p:sp>
      <p:sp>
        <p:nvSpPr>
          <p:cNvPr id="4" name="Slide Number Placeholder 3"/>
          <p:cNvSpPr>
            <a:spLocks noGrp="1"/>
          </p:cNvSpPr>
          <p:nvPr>
            <p:ph type="sldNum" sz="quarter" idx="10"/>
          </p:nvPr>
        </p:nvSpPr>
        <p:spPr/>
        <p:txBody>
          <a:bodyPr/>
          <a:lstStyle/>
          <a:p>
            <a:fld id="{F9224DF9-E09A-4D83-AE20-F7B2D29CCDD7}" type="slidenum">
              <a:rPr lang="en-US" smtClean="0"/>
              <a:t>30</a:t>
            </a:fld>
            <a:endParaRPr lang="en-US"/>
          </a:p>
        </p:txBody>
      </p:sp>
    </p:spTree>
    <p:extLst>
      <p:ext uri="{BB962C8B-B14F-4D97-AF65-F5344CB8AC3E}">
        <p14:creationId xmlns:p14="http://schemas.microsoft.com/office/powerpoint/2010/main" val="3628397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Monica/Michele</a:t>
            </a:r>
          </a:p>
          <a:p>
            <a:endParaRPr lang="en-US" b="1" dirty="0"/>
          </a:p>
          <a:p>
            <a:r>
              <a:rPr lang="en-US" b="1" dirty="0"/>
              <a:t>David </a:t>
            </a:r>
          </a:p>
          <a:p>
            <a:endParaRPr lang="en-US" b="1" dirty="0"/>
          </a:p>
          <a:p>
            <a:r>
              <a:rPr lang="en-US" b="1" dirty="0"/>
              <a:t>Pima County – Talking points wrap up </a:t>
            </a:r>
          </a:p>
        </p:txBody>
      </p:sp>
      <p:sp>
        <p:nvSpPr>
          <p:cNvPr id="4" name="Slide Number Placeholder 3"/>
          <p:cNvSpPr>
            <a:spLocks noGrp="1"/>
          </p:cNvSpPr>
          <p:nvPr>
            <p:ph type="sldNum" sz="quarter" idx="10"/>
          </p:nvPr>
        </p:nvSpPr>
        <p:spPr/>
        <p:txBody>
          <a:bodyPr/>
          <a:lstStyle/>
          <a:p>
            <a:fld id="{F9224DF9-E09A-4D83-AE20-F7B2D29CCDD7}" type="slidenum">
              <a:rPr lang="en-US" smtClean="0"/>
              <a:t>31</a:t>
            </a:fld>
            <a:endParaRPr lang="en-US"/>
          </a:p>
        </p:txBody>
      </p:sp>
    </p:spTree>
    <p:extLst>
      <p:ext uri="{BB962C8B-B14F-4D97-AF65-F5344CB8AC3E}">
        <p14:creationId xmlns:p14="http://schemas.microsoft.com/office/powerpoint/2010/main" val="4268218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Beth Oprisch</a:t>
            </a:r>
          </a:p>
        </p:txBody>
      </p:sp>
      <p:sp>
        <p:nvSpPr>
          <p:cNvPr id="4" name="Slide Number Placeholder 3"/>
          <p:cNvSpPr>
            <a:spLocks noGrp="1"/>
          </p:cNvSpPr>
          <p:nvPr>
            <p:ph type="sldNum" sz="quarter" idx="10"/>
          </p:nvPr>
        </p:nvSpPr>
        <p:spPr/>
        <p:txBody>
          <a:bodyPr/>
          <a:lstStyle/>
          <a:p>
            <a:fld id="{F9224DF9-E09A-4D83-AE20-F7B2D29CCDD7}" type="slidenum">
              <a:rPr lang="en-US" smtClean="0"/>
              <a:t>32</a:t>
            </a:fld>
            <a:endParaRPr lang="en-US"/>
          </a:p>
        </p:txBody>
      </p:sp>
    </p:spTree>
    <p:extLst>
      <p:ext uri="{BB962C8B-B14F-4D97-AF65-F5344CB8AC3E}">
        <p14:creationId xmlns:p14="http://schemas.microsoft.com/office/powerpoint/2010/main" val="2393319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a:t>
            </a:r>
            <a:r>
              <a:rPr lang="en-US" baseline="0" dirty="0" smtClean="0"/>
              <a:t> Monica</a:t>
            </a:r>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33</a:t>
            </a:fld>
            <a:endParaRPr lang="en-US"/>
          </a:p>
        </p:txBody>
      </p:sp>
    </p:spTree>
    <p:extLst>
      <p:ext uri="{BB962C8B-B14F-4D97-AF65-F5344CB8AC3E}">
        <p14:creationId xmlns:p14="http://schemas.microsoft.com/office/powerpoint/2010/main" val="95345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Monica/Michelle/David</a:t>
            </a:r>
          </a:p>
          <a:p>
            <a:endParaRPr lang="en-US" dirty="0"/>
          </a:p>
          <a:p>
            <a:endParaRPr lang="en-US" dirty="0"/>
          </a:p>
          <a:p>
            <a:r>
              <a:rPr lang="en-US" dirty="0"/>
              <a:t>Although statutes in Nebraska and Arizona allow youth to be detained for a variety of reasons, including risk to self, (facilitator can use examples of NE and AZ statutes), juvenile justice professionals in both states acknowledge that detention can be harmful and therefore have each developed a purpose of detention that narrows the ideal use of our most restrictive intervention beyond what is statutorily allowable. </a:t>
            </a:r>
          </a:p>
          <a:p>
            <a:endParaRPr lang="en-US" dirty="0"/>
          </a:p>
          <a:p>
            <a:endParaRPr lang="en-US" dirty="0"/>
          </a:p>
          <a:p>
            <a:r>
              <a:rPr lang="en-US" dirty="0"/>
              <a:t>Arizona Court Rule 23 Detention and Probable Cause Hearing  </a:t>
            </a:r>
          </a:p>
          <a:p>
            <a:r>
              <a:rPr lang="en-US" b="1" dirty="0"/>
              <a:t>D. Detention Hearing.</a:t>
            </a:r>
            <a:r>
              <a:rPr lang="en-US" dirty="0"/>
              <a:t> Probable cause may be based upon the allegations in a petition, complaint or referral filed by a law enforcement official, along with a properly executed affidavit or sworn testimony. If the charging document is an Arizona Ticket and Complaint form, the complaint shall also serve as an affidavit. The affidavit may serve as the oath before a magistrate for purposes of Rule 2.4, Ariz. R. Crim. P. The victim of the offense has the right to be heard at the detention hearing, as provided by law. A juvenile shall be detained only if there is probable cause to believe that the juvenile committed the acts alleged in the referral, petition, or complaint, and there is probable cause to believe;</a:t>
            </a:r>
          </a:p>
          <a:p>
            <a:r>
              <a:rPr lang="en-US" dirty="0"/>
              <a:t>1. The juvenile otherwise will not be present at any hearing; or</a:t>
            </a:r>
          </a:p>
          <a:p>
            <a:r>
              <a:rPr lang="en-US" dirty="0"/>
              <a:t>2. The juvenile is likely to commit an offense injurious to self or others; or</a:t>
            </a:r>
          </a:p>
          <a:p>
            <a:r>
              <a:rPr lang="en-US" dirty="0"/>
              <a:t>3. The juvenile must be held for another jurisdiction; or</a:t>
            </a:r>
          </a:p>
          <a:p>
            <a:r>
              <a:rPr lang="en-US" dirty="0"/>
              <a:t>4. The interests of the juvenile or the public require custodial protection; or</a:t>
            </a:r>
          </a:p>
          <a:p>
            <a:r>
              <a:rPr lang="en-US" dirty="0"/>
              <a:t>5. The juvenile must be held pending the filing of a complaint pursuant to A.R.S. 13-501.</a:t>
            </a:r>
          </a:p>
          <a:p>
            <a:endParaRPr lang="en-US" dirty="0"/>
          </a:p>
          <a:p>
            <a:endParaRPr lang="en-US" dirty="0"/>
          </a:p>
          <a:p>
            <a:pPr defTabSz="966529">
              <a:defRPr/>
            </a:pPr>
            <a:r>
              <a:rPr lang="en-US" dirty="0"/>
              <a:t>NE: Our probation system has a statewide intake sub-committee that is headed up by Michele on my staff.  The committee created that statement several years ago, so it is our expected philosophy for all of our districts as it relates to juvenile intake.  We share it when we train local law enforcement and other stakeholders as well as all new probation officers go through intake training so they understand this expectation.  </a:t>
            </a:r>
          </a:p>
          <a:p>
            <a:endParaRPr lang="en-US" dirty="0"/>
          </a:p>
          <a:p>
            <a:r>
              <a:rPr lang="en-US" dirty="0"/>
              <a:t>AZ: POD defined by the state-level JDAI Advisory Committee</a:t>
            </a:r>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4</a:t>
            </a:fld>
            <a:endParaRPr lang="en-US"/>
          </a:p>
        </p:txBody>
      </p:sp>
    </p:spTree>
    <p:extLst>
      <p:ext uri="{BB962C8B-B14F-4D97-AF65-F5344CB8AC3E}">
        <p14:creationId xmlns:p14="http://schemas.microsoft.com/office/powerpoint/2010/main" val="385633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Redpath</a:t>
            </a:r>
          </a:p>
        </p:txBody>
      </p:sp>
      <p:sp>
        <p:nvSpPr>
          <p:cNvPr id="4" name="Slide Number Placeholder 3"/>
          <p:cNvSpPr>
            <a:spLocks noGrp="1"/>
          </p:cNvSpPr>
          <p:nvPr>
            <p:ph type="sldNum" sz="quarter" idx="10"/>
          </p:nvPr>
        </p:nvSpPr>
        <p:spPr/>
        <p:txBody>
          <a:bodyPr/>
          <a:lstStyle/>
          <a:p>
            <a:fld id="{CD7CFE43-AE1F-4230-92E9-91E67C2194CF}" type="slidenum">
              <a:rPr lang="en-US" smtClean="0"/>
              <a:t>5</a:t>
            </a:fld>
            <a:endParaRPr lang="en-US"/>
          </a:p>
        </p:txBody>
      </p:sp>
    </p:spTree>
    <p:extLst>
      <p:ext uri="{BB962C8B-B14F-4D97-AF65-F5344CB8AC3E}">
        <p14:creationId xmlns:p14="http://schemas.microsoft.com/office/powerpoint/2010/main" val="414982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David Redpath</a:t>
            </a:r>
          </a:p>
          <a:p>
            <a:endParaRPr lang="en-US" dirty="0"/>
          </a:p>
          <a:p>
            <a:endParaRPr lang="en-US" dirty="0"/>
          </a:p>
          <a:p>
            <a:r>
              <a:rPr lang="en-US" dirty="0"/>
              <a:t>1 in 5 youth awaiting adjudication spend time in detention</a:t>
            </a:r>
          </a:p>
          <a:p>
            <a:endParaRPr lang="en-US" dirty="0"/>
          </a:p>
          <a:p>
            <a:r>
              <a:rPr lang="en-US" dirty="0"/>
              <a:t>Findings based on research from the Justice Policy Institute, Annie E. Casey Foundation, OJJDP statistical briefing book</a:t>
            </a:r>
          </a:p>
          <a:p>
            <a:endParaRPr lang="en-US" dirty="0"/>
          </a:p>
          <a:p>
            <a:r>
              <a:rPr lang="en-US" dirty="0"/>
              <a:t>*print off as a handout as well </a:t>
            </a:r>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6</a:t>
            </a:fld>
            <a:endParaRPr lang="en-US"/>
          </a:p>
        </p:txBody>
      </p:sp>
    </p:spTree>
    <p:extLst>
      <p:ext uri="{BB962C8B-B14F-4D97-AF65-F5344CB8AC3E}">
        <p14:creationId xmlns:p14="http://schemas.microsoft.com/office/powerpoint/2010/main" val="137245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David Redpath</a:t>
            </a:r>
          </a:p>
          <a:p>
            <a:endParaRPr lang="en-US" dirty="0">
              <a:hlinkClick r:id="rId3"/>
            </a:endParaRPr>
          </a:p>
          <a:p>
            <a:endParaRPr lang="en-US" dirty="0">
              <a:hlinkClick r:id="rId3"/>
            </a:endParaRPr>
          </a:p>
          <a:p>
            <a:endParaRPr lang="en-US" dirty="0">
              <a:hlinkClick r:id="rId3"/>
            </a:endParaRPr>
          </a:p>
          <a:p>
            <a:r>
              <a:rPr lang="en-US" dirty="0">
                <a:hlinkClick r:id="rId3"/>
              </a:rPr>
              <a:t>85%</a:t>
            </a:r>
            <a:r>
              <a:rPr lang="en-US" dirty="0"/>
              <a:t> of incarcerated youth have a disability, but just 37% of them received special education services in school. At the same time, special education programs often function as a new form of school segregation that place disabled children on a track toward unequal outcomes, according to the National Council on Disability.</a:t>
            </a:r>
          </a:p>
          <a:p>
            <a:endParaRPr lang="en-US" dirty="0"/>
          </a:p>
          <a:p>
            <a:r>
              <a:rPr lang="en-US" dirty="0"/>
              <a:t>African American children </a:t>
            </a:r>
            <a:r>
              <a:rPr lang="en-US" dirty="0">
                <a:hlinkClick r:id="rId4"/>
              </a:rPr>
              <a:t>are more likely</a:t>
            </a:r>
            <a:r>
              <a:rPr lang="en-US" dirty="0"/>
              <a:t> to go through school with untreated disabilities </a:t>
            </a:r>
            <a:r>
              <a:rPr lang="en-US" i="1" dirty="0"/>
              <a:t>and</a:t>
            </a:r>
            <a:r>
              <a:rPr lang="en-US" dirty="0"/>
              <a:t> to be diagnosed with behavioral disabilities that funnel them into what could be called a special-education-to-prison pipeline. Children in poverty are </a:t>
            </a:r>
            <a:r>
              <a:rPr lang="en-US" dirty="0">
                <a:hlinkClick r:id="rId5"/>
              </a:rPr>
              <a:t>impacted harshly</a:t>
            </a:r>
            <a:r>
              <a:rPr lang="en-US" dirty="0"/>
              <a:t> by having a disability, because it’s more difficult for them to access resources outside of those offered by their public school. Native kids with disabilities are </a:t>
            </a:r>
            <a:r>
              <a:rPr lang="en-US" dirty="0">
                <a:hlinkClick r:id="rId6"/>
              </a:rPr>
              <a:t>twice as likely</a:t>
            </a:r>
            <a:r>
              <a:rPr lang="en-US" dirty="0"/>
              <a:t> as their white counterparts to receive out-of-school suspension, and three times as likely to be physically restrained in school. </a:t>
            </a:r>
          </a:p>
          <a:p>
            <a:endParaRPr lang="en-US" dirty="0"/>
          </a:p>
          <a:p>
            <a:r>
              <a:rPr lang="en-US" dirty="0"/>
              <a:t>A </a:t>
            </a:r>
            <a:r>
              <a:rPr lang="en-US" dirty="0">
                <a:hlinkClick r:id="rId7"/>
              </a:rPr>
              <a:t>report</a:t>
            </a:r>
            <a:r>
              <a:rPr lang="en-US" dirty="0"/>
              <a:t> released in August 2017 by the </a:t>
            </a:r>
            <a:r>
              <a:rPr lang="en-US" dirty="0" err="1"/>
              <a:t>Ruderman</a:t>
            </a:r>
            <a:r>
              <a:rPr lang="en-US" dirty="0"/>
              <a:t> Family Foundation shows that children with “non-apparent disabilities” — meaning those not immediately visible, such as </a:t>
            </a:r>
            <a:r>
              <a:rPr lang="en-US" dirty="0">
                <a:hlinkClick r:id="rId8"/>
              </a:rPr>
              <a:t>learning disabilities</a:t>
            </a:r>
            <a:r>
              <a:rPr lang="en-US" dirty="0"/>
              <a:t>, </a:t>
            </a:r>
            <a:r>
              <a:rPr lang="en-US" dirty="0">
                <a:hlinkClick r:id="rId9"/>
              </a:rPr>
              <a:t>autism</a:t>
            </a:r>
            <a:r>
              <a:rPr lang="en-US" dirty="0"/>
              <a:t>, </a:t>
            </a:r>
            <a:r>
              <a:rPr lang="en-US" dirty="0">
                <a:hlinkClick r:id="rId10"/>
              </a:rPr>
              <a:t>Crohn's disease</a:t>
            </a:r>
            <a:r>
              <a:rPr lang="en-US" dirty="0"/>
              <a:t>, or </a:t>
            </a:r>
            <a:r>
              <a:rPr lang="en-US" dirty="0">
                <a:hlinkClick r:id="rId11"/>
              </a:rPr>
              <a:t>mental illness</a:t>
            </a:r>
            <a:r>
              <a:rPr lang="en-US" dirty="0"/>
              <a:t> — are routinely criminalized rather than given the educational accommodations to which they are legally entitled. </a:t>
            </a:r>
          </a:p>
          <a:p>
            <a:endParaRPr lang="en-US" dirty="0"/>
          </a:p>
          <a:p>
            <a:pPr defTabSz="966529">
              <a:defRPr/>
            </a:pPr>
            <a:r>
              <a:rPr lang="en-US" dirty="0"/>
              <a:t>Some behaviors that cause youth to be arrested are manifestations of a disorder in need of treatment.</a:t>
            </a:r>
            <a:r>
              <a:rPr lang="en-US" dirty="0">
                <a:solidFill>
                  <a:srgbClr val="2F2B20">
                    <a:lumMod val="75000"/>
                    <a:lumOff val="25000"/>
                  </a:srgbClr>
                </a:solidFill>
              </a:rPr>
              <a:t> (</a:t>
            </a:r>
            <a:r>
              <a:rPr lang="en-US" dirty="0">
                <a:solidFill>
                  <a:srgbClr val="2F2B20">
                    <a:lumMod val="75000"/>
                    <a:lumOff val="25000"/>
                  </a:srgbClr>
                </a:solidFill>
                <a:latin typeface="Times-Roman"/>
              </a:rPr>
              <a:t>Thomas </a:t>
            </a:r>
            <a:r>
              <a:rPr lang="en-US" dirty="0" err="1">
                <a:solidFill>
                  <a:srgbClr val="2F2B20">
                    <a:lumMod val="75000"/>
                    <a:lumOff val="25000"/>
                  </a:srgbClr>
                </a:solidFill>
                <a:latin typeface="Times-Roman"/>
              </a:rPr>
              <a:t>Grisso</a:t>
            </a:r>
            <a:r>
              <a:rPr lang="en-US" dirty="0">
                <a:solidFill>
                  <a:srgbClr val="2F2B20">
                    <a:lumMod val="75000"/>
                    <a:lumOff val="25000"/>
                  </a:srgbClr>
                </a:solidFill>
                <a:latin typeface="Times-Roman"/>
              </a:rPr>
              <a:t>, “Adolescent Offenders with Mental Disorders,” </a:t>
            </a:r>
            <a:r>
              <a:rPr lang="en-US" i="1" dirty="0">
                <a:solidFill>
                  <a:srgbClr val="2F2B20">
                    <a:lumMod val="75000"/>
                    <a:lumOff val="25000"/>
                  </a:srgbClr>
                </a:solidFill>
                <a:latin typeface="Times-Italic"/>
              </a:rPr>
              <a:t>The Future of Children </a:t>
            </a:r>
            <a:r>
              <a:rPr lang="en-US" dirty="0">
                <a:solidFill>
                  <a:srgbClr val="2F2B20">
                    <a:lumMod val="75000"/>
                    <a:lumOff val="25000"/>
                  </a:srgbClr>
                </a:solidFill>
                <a:latin typeface="Times-Roman"/>
              </a:rPr>
              <a:t>18, no. 2 (2008): 143-164.)</a:t>
            </a:r>
          </a:p>
          <a:p>
            <a:pPr defTabSz="966529">
              <a:defRPr/>
            </a:pPr>
            <a:endParaRPr lang="en-US" dirty="0">
              <a:solidFill>
                <a:srgbClr val="2F2B20">
                  <a:lumMod val="75000"/>
                  <a:lumOff val="25000"/>
                </a:srgbClr>
              </a:solidFill>
              <a:latin typeface="Times-Roman"/>
            </a:endParaRPr>
          </a:p>
          <a:p>
            <a:pPr>
              <a:buClr>
                <a:srgbClr val="A9A57C"/>
              </a:buClr>
            </a:pPr>
            <a:r>
              <a:rPr lang="en-US" dirty="0">
                <a:solidFill>
                  <a:srgbClr val="2F2B20">
                    <a:lumMod val="75000"/>
                    <a:lumOff val="25000"/>
                  </a:srgbClr>
                </a:solidFill>
              </a:rPr>
              <a:t>* Braking the School –to-Prison-Pipeline for Students with Disabilities, National Council on Disability, 2015. </a:t>
            </a:r>
            <a:r>
              <a:rPr lang="en-US" dirty="0">
                <a:solidFill>
                  <a:srgbClr val="2F2B20">
                    <a:lumMod val="75000"/>
                    <a:lumOff val="25000"/>
                  </a:srgbClr>
                </a:solidFill>
                <a:hlinkClick r:id="rId3"/>
              </a:rPr>
              <a:t>https://www.ncd.gov/publications/2015/06182015</a:t>
            </a:r>
            <a:endParaRPr lang="en-US" dirty="0">
              <a:solidFill>
                <a:srgbClr val="2F2B20">
                  <a:lumMod val="75000"/>
                  <a:lumOff val="25000"/>
                </a:srgbClr>
              </a:solidFill>
            </a:endParaRPr>
          </a:p>
          <a:p>
            <a:pPr>
              <a:buClr>
                <a:srgbClr val="A9A57C"/>
              </a:buClr>
            </a:pPr>
            <a:r>
              <a:rPr lang="en-US" dirty="0">
                <a:solidFill>
                  <a:srgbClr val="2F2B20">
                    <a:lumMod val="75000"/>
                    <a:lumOff val="25000"/>
                  </a:srgbClr>
                </a:solidFill>
                <a:hlinkClick r:id="rId12"/>
              </a:rPr>
              <a:t>* http://www.rimed.org/rimedicaljournal/2016/09/2016-09-24-adolescent-gergelis.pdf</a:t>
            </a:r>
            <a:endParaRPr lang="en-US" dirty="0">
              <a:solidFill>
                <a:srgbClr val="2F2B20">
                  <a:lumMod val="75000"/>
                  <a:lumOff val="25000"/>
                </a:srgbClr>
              </a:solidFill>
            </a:endParaRPr>
          </a:p>
          <a:p>
            <a:pPr>
              <a:buClr>
                <a:srgbClr val="A9A57C"/>
              </a:buClr>
            </a:pPr>
            <a:r>
              <a:rPr lang="en-US" dirty="0">
                <a:solidFill>
                  <a:srgbClr val="2F2B20">
                    <a:lumMod val="75000"/>
                    <a:lumOff val="25000"/>
                  </a:srgbClr>
                </a:solidFill>
              </a:rPr>
              <a:t>* *</a:t>
            </a:r>
            <a:r>
              <a:rPr lang="en-US" dirty="0">
                <a:solidFill>
                  <a:srgbClr val="2F2B20">
                    <a:lumMod val="75000"/>
                    <a:lumOff val="25000"/>
                  </a:srgbClr>
                </a:solidFill>
                <a:latin typeface="Times-Roman"/>
              </a:rPr>
              <a:t>Thomas </a:t>
            </a:r>
            <a:r>
              <a:rPr lang="en-US" dirty="0" err="1">
                <a:solidFill>
                  <a:srgbClr val="2F2B20">
                    <a:lumMod val="75000"/>
                    <a:lumOff val="25000"/>
                  </a:srgbClr>
                </a:solidFill>
                <a:latin typeface="Times-Roman"/>
              </a:rPr>
              <a:t>Grisso</a:t>
            </a:r>
            <a:r>
              <a:rPr lang="en-US" dirty="0">
                <a:solidFill>
                  <a:srgbClr val="2F2B20">
                    <a:lumMod val="75000"/>
                    <a:lumOff val="25000"/>
                  </a:srgbClr>
                </a:solidFill>
                <a:latin typeface="Times-Roman"/>
              </a:rPr>
              <a:t>, “Adolescent Offenders with Mental Disorders,” </a:t>
            </a:r>
            <a:r>
              <a:rPr lang="en-US" i="1" dirty="0">
                <a:solidFill>
                  <a:srgbClr val="2F2B20">
                    <a:lumMod val="75000"/>
                    <a:lumOff val="25000"/>
                  </a:srgbClr>
                </a:solidFill>
                <a:latin typeface="Times-Italic"/>
              </a:rPr>
              <a:t>The Future of Children </a:t>
            </a:r>
            <a:r>
              <a:rPr lang="en-US" dirty="0">
                <a:solidFill>
                  <a:srgbClr val="2F2B20">
                    <a:lumMod val="75000"/>
                    <a:lumOff val="25000"/>
                  </a:srgbClr>
                </a:solidFill>
                <a:latin typeface="Times-Roman"/>
              </a:rPr>
              <a:t>18, no. 2 (2008): 143-164.</a:t>
            </a:r>
            <a:endParaRPr lang="en-US" dirty="0">
              <a:solidFill>
                <a:srgbClr val="2F2B20">
                  <a:lumMod val="75000"/>
                  <a:lumOff val="25000"/>
                </a:srgbClr>
              </a:solidFill>
            </a:endParaRPr>
          </a:p>
          <a:p>
            <a:pPr defTabSz="966529">
              <a:defRPr/>
            </a:pPr>
            <a:endParaRPr lang="en-US" dirty="0">
              <a:solidFill>
                <a:srgbClr val="2F2B20">
                  <a:lumMod val="75000"/>
                  <a:lumOff val="25000"/>
                </a:srgbClr>
              </a:solidFill>
            </a:endParaRPr>
          </a:p>
          <a:p>
            <a:endParaRPr lang="en-US" dirty="0"/>
          </a:p>
        </p:txBody>
      </p:sp>
      <p:sp>
        <p:nvSpPr>
          <p:cNvPr id="4" name="Slide Number Placeholder 3"/>
          <p:cNvSpPr>
            <a:spLocks noGrp="1"/>
          </p:cNvSpPr>
          <p:nvPr>
            <p:ph type="sldNum" sz="quarter" idx="10"/>
          </p:nvPr>
        </p:nvSpPr>
        <p:spPr/>
        <p:txBody>
          <a:bodyPr/>
          <a:lstStyle/>
          <a:p>
            <a:fld id="{F9224DF9-E09A-4D83-AE20-F7B2D29CCDD7}" type="slidenum">
              <a:rPr lang="en-US" smtClean="0"/>
              <a:t>7</a:t>
            </a:fld>
            <a:endParaRPr lang="en-US"/>
          </a:p>
        </p:txBody>
      </p:sp>
    </p:spTree>
    <p:extLst>
      <p:ext uri="{BB962C8B-B14F-4D97-AF65-F5344CB8AC3E}">
        <p14:creationId xmlns:p14="http://schemas.microsoft.com/office/powerpoint/2010/main" val="4083753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David Redpath</a:t>
            </a:r>
          </a:p>
          <a:p>
            <a:endParaRPr lang="en-US" dirty="0"/>
          </a:p>
          <a:p>
            <a:endParaRPr lang="en-US" dirty="0"/>
          </a:p>
          <a:p>
            <a:endParaRPr lang="en-US" dirty="0"/>
          </a:p>
          <a:p>
            <a:r>
              <a:rPr lang="en-US" dirty="0"/>
              <a:t>The research indicates that incarcerating young people often leads to:</a:t>
            </a:r>
          </a:p>
          <a:p>
            <a:pPr marL="181225" indent="-181225">
              <a:buFont typeface="Arial" panose="020B0604020202020204" pitchFamily="34" charset="0"/>
              <a:buChar char="•"/>
            </a:pPr>
            <a:r>
              <a:rPr lang="en-US" dirty="0"/>
              <a:t>Poor education and employment outcomes</a:t>
            </a:r>
          </a:p>
          <a:p>
            <a:pPr marL="181225" indent="-181225">
              <a:buFont typeface="Arial" panose="020B0604020202020204" pitchFamily="34" charset="0"/>
              <a:buChar char="•"/>
            </a:pPr>
            <a:r>
              <a:rPr lang="en-US" dirty="0"/>
              <a:t>Disrupts positive support systems</a:t>
            </a:r>
          </a:p>
          <a:p>
            <a:pPr marL="181225" indent="-181225">
              <a:buFont typeface="Arial" panose="020B0604020202020204" pitchFamily="34" charset="0"/>
              <a:buChar char="•"/>
            </a:pPr>
            <a:r>
              <a:rPr lang="en-US" dirty="0"/>
              <a:t>Often introduces young people to higher risk peers</a:t>
            </a:r>
          </a:p>
          <a:p>
            <a:pPr marL="181225" indent="-181225">
              <a:buFont typeface="Arial" panose="020B0604020202020204" pitchFamily="34" charset="0"/>
              <a:buChar char="•"/>
            </a:pPr>
            <a:r>
              <a:rPr lang="en-US" dirty="0"/>
              <a:t>Exposure to traumatic experiences like strip searches that can retraumatize young people</a:t>
            </a:r>
          </a:p>
          <a:p>
            <a:pPr marL="181225" indent="-181225">
              <a:buFont typeface="Arial" panose="020B0604020202020204" pitchFamily="34" charset="0"/>
              <a:buChar char="•"/>
            </a:pPr>
            <a:r>
              <a:rPr lang="en-US" dirty="0"/>
              <a:t>Exacerbate existing mental health conditions like depression and increase suicidal ideations. </a:t>
            </a:r>
          </a:p>
          <a:p>
            <a:endParaRPr lang="en-US" dirty="0"/>
          </a:p>
          <a:p>
            <a:endParaRPr lang="en-US" dirty="0"/>
          </a:p>
          <a:p>
            <a:r>
              <a:rPr lang="en-US" dirty="0"/>
              <a:t>Youth recidivism rates within states are often reported at 50 percent or higher for individuals who remain in secure facilities. Further, court records show that youth experience a greater likelihood of returning to court after each criminal referral they receive.</a:t>
            </a:r>
          </a:p>
          <a:p>
            <a:endParaRPr lang="en-US" dirty="0"/>
          </a:p>
          <a:p>
            <a:r>
              <a:rPr lang="en-US" dirty="0"/>
              <a:t>As many as 50 to 70 percent of youth who were previously in residential placement facilities were rearrested within two years of their release. Increased recidivism is has an adverse effect on public safety.</a:t>
            </a:r>
          </a:p>
          <a:p>
            <a:endParaRPr lang="en-US" dirty="0"/>
          </a:p>
          <a:p>
            <a:r>
              <a:rPr lang="en-US" dirty="0"/>
              <a:t>* A. Golub, </a:t>
            </a:r>
            <a:r>
              <a:rPr lang="en-US" i="1" dirty="0"/>
              <a:t>The Termination Rate of Adult Criminal Careers </a:t>
            </a:r>
            <a:r>
              <a:rPr lang="en-US" dirty="0"/>
              <a:t>(Pittsburgh: Carnegie Mellon, 1990)</a:t>
            </a:r>
          </a:p>
          <a:p>
            <a:r>
              <a:rPr lang="en-US" dirty="0"/>
              <a:t>* 40 Robert A. Sampson and John H. </a:t>
            </a:r>
            <a:r>
              <a:rPr lang="en-US" dirty="0" err="1"/>
              <a:t>Laub</a:t>
            </a:r>
            <a:r>
              <a:rPr lang="en-US" dirty="0"/>
              <a:t>, </a:t>
            </a:r>
            <a:r>
              <a:rPr lang="en-US" i="1" dirty="0"/>
              <a:t>Crime in the</a:t>
            </a:r>
            <a:endParaRPr lang="en-US" dirty="0"/>
          </a:p>
          <a:p>
            <a:endParaRPr lang="en-US" dirty="0"/>
          </a:p>
          <a:p>
            <a:pPr defTabSz="966529">
              <a:defRPr/>
            </a:pPr>
            <a:r>
              <a:rPr lang="en-US" dirty="0">
                <a:solidFill>
                  <a:srgbClr val="2F2B20">
                    <a:lumMod val="75000"/>
                    <a:lumOff val="25000"/>
                  </a:srgbClr>
                </a:solidFill>
                <a:latin typeface="Corbel" panose="020B0503020204020204"/>
              </a:rPr>
              <a:t>* H. Snyder, Court Careers of Juvenile Offenders (Washington, D.C.: U.S. Department of Justice, Office of Justice Programs, Office of Juvenile Justice and Delinquency Prevention, 1988). www.eric.ed.gov/ERICDocs/data/ericdocs2sql/content_storage_01/0000019b/80/1f/95/84.pdf. </a:t>
            </a:r>
          </a:p>
          <a:p>
            <a:endParaRPr lang="en-US" dirty="0"/>
          </a:p>
          <a:p>
            <a:r>
              <a:rPr lang="en-US" dirty="0"/>
              <a:t>Tie slide to previous via narrative and or within the slide.</a:t>
            </a:r>
          </a:p>
          <a:p>
            <a:endParaRPr lang="en-US" dirty="0"/>
          </a:p>
          <a:p>
            <a:endParaRPr lang="en-US" dirty="0"/>
          </a:p>
        </p:txBody>
      </p:sp>
      <p:sp>
        <p:nvSpPr>
          <p:cNvPr id="4" name="Slide Number Placeholder 3"/>
          <p:cNvSpPr>
            <a:spLocks noGrp="1"/>
          </p:cNvSpPr>
          <p:nvPr>
            <p:ph type="sldNum" sz="quarter" idx="10"/>
          </p:nvPr>
        </p:nvSpPr>
        <p:spPr/>
        <p:txBody>
          <a:bodyPr/>
          <a:lstStyle/>
          <a:p>
            <a:pPr defTabSz="483265">
              <a:defRPr/>
            </a:pPr>
            <a:fld id="{F9224DF9-E09A-4D83-AE20-F7B2D29CCDD7}" type="slidenum">
              <a:rPr lang="en-US">
                <a:solidFill>
                  <a:prstClr val="black"/>
                </a:solidFill>
                <a:latin typeface="Calibri" panose="020F0502020204030204"/>
              </a:rPr>
              <a:pPr defTabSz="483265">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827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800" b="1" dirty="0"/>
              <a:t>David Redpath</a:t>
            </a:r>
            <a:endParaRPr lang="en-US" sz="800" dirty="0"/>
          </a:p>
          <a:p>
            <a:endParaRPr lang="en-US" sz="800" dirty="0"/>
          </a:p>
          <a:p>
            <a:endParaRPr lang="en-US" sz="800" dirty="0"/>
          </a:p>
          <a:p>
            <a:r>
              <a:rPr lang="en-US" sz="800" dirty="0"/>
              <a:t>* Mark W. Lipsey, “Juvenile Delinquency Treatment: A Meta-Analytic Inquiry into the Variability of Effects,” in Meta-Analysis for Explanation: A Casebook, ed. T.D. Cook, H. Cooper, D.S. Cordray, H. Hartmann, L.V. Hedges, R.J. Light, T.A. Louis, and F. </a:t>
            </a:r>
            <a:r>
              <a:rPr lang="en-US" sz="800" dirty="0" err="1"/>
              <a:t>Mosteller</a:t>
            </a:r>
            <a:r>
              <a:rPr lang="en-US" sz="800" dirty="0"/>
              <a:t> (New York, NY: Russell Sage Foundation, 1992). </a:t>
            </a:r>
          </a:p>
          <a:p>
            <a:r>
              <a:rPr lang="en-US" sz="800" dirty="0"/>
              <a:t>* In a 12-year study that compared the outcomes of 266 juvenile defenders in Texas placed in correctional centers and alternatives to detention centers, </a:t>
            </a:r>
            <a:r>
              <a:rPr lang="en-US" sz="800" dirty="0" err="1"/>
              <a:t>Fendrich</a:t>
            </a:r>
            <a:r>
              <a:rPr lang="en-US" sz="800" dirty="0"/>
              <a:t> and Archer found that the recidivism rate of youth in alternatives was 65 percent, whereas the recidivism rate of those placed in correctional facilities was 71 percent. Michael </a:t>
            </a:r>
            <a:r>
              <a:rPr lang="en-US" sz="800" dirty="0" err="1"/>
              <a:t>Fendrich</a:t>
            </a:r>
            <a:r>
              <a:rPr lang="en-US" sz="800" dirty="0"/>
              <a:t> and Melanie Archer, “Long-Term Re-Arrest Rates in a Sample of Adjudicated Delinquents: Evaluating the Impact of Alternative Programs,” The Prison Journal 78, no. 4 (1998): 360-389. </a:t>
            </a:r>
          </a:p>
          <a:p>
            <a:endParaRPr lang="en-US" dirty="0"/>
          </a:p>
          <a:p>
            <a:endParaRPr lang="en-US" dirty="0"/>
          </a:p>
          <a:p>
            <a:r>
              <a:rPr lang="en-US" dirty="0"/>
              <a:t>Several studies have shown that youth who are incarcerated are more likely to recidivate than youth who are supervised in a community-based setting, or not detained at all</a:t>
            </a:r>
          </a:p>
          <a:p>
            <a:endParaRPr lang="en-US" dirty="0"/>
          </a:p>
          <a:p>
            <a:r>
              <a:rPr lang="en-US" dirty="0"/>
              <a:t>Researchers found that in 63.4 percent of 443 studies about the juvenile justice system, young people who received interventions emphasizing community-based treatment and other alternatives to incarceration were less likely to recidivate than those who did not receive an intervention. For example, 32 to 37 percent of young people given employment and behavioral programs were estimated to recidivate, as compared to a 50 percent recidivism rate for the group of youth not given this intervention.</a:t>
            </a:r>
          </a:p>
          <a:p>
            <a:r>
              <a:rPr lang="en-US" dirty="0"/>
              <a:t>• In Texas, researchers found that young people in community-based placement are 14 percent less likely to participate in illegal behavior than youth that have been incarcerated.</a:t>
            </a:r>
            <a:endParaRPr lang="en-US" sz="800" dirty="0"/>
          </a:p>
          <a:p>
            <a:endParaRPr lang="en-US" dirty="0"/>
          </a:p>
          <a:p>
            <a:endParaRPr lang="en-US" dirty="0"/>
          </a:p>
          <a:p>
            <a:r>
              <a:rPr lang="en-US" dirty="0"/>
              <a:t>Other ideas, recidivism stats or replace </a:t>
            </a:r>
          </a:p>
          <a:p>
            <a:endParaRPr lang="en-US" dirty="0"/>
          </a:p>
          <a:p>
            <a:r>
              <a:rPr lang="en-US" dirty="0"/>
              <a:t>Closer to home – verify information </a:t>
            </a:r>
          </a:p>
        </p:txBody>
      </p:sp>
      <p:sp>
        <p:nvSpPr>
          <p:cNvPr id="4" name="Slide Number Placeholder 3"/>
          <p:cNvSpPr>
            <a:spLocks noGrp="1"/>
          </p:cNvSpPr>
          <p:nvPr>
            <p:ph type="sldNum" sz="quarter" idx="10"/>
          </p:nvPr>
        </p:nvSpPr>
        <p:spPr/>
        <p:txBody>
          <a:bodyPr/>
          <a:lstStyle/>
          <a:p>
            <a:fld id="{F9224DF9-E09A-4D83-AE20-F7B2D29CCDD7}" type="slidenum">
              <a:rPr lang="en-US" smtClean="0"/>
              <a:t>9</a:t>
            </a:fld>
            <a:endParaRPr lang="en-US"/>
          </a:p>
        </p:txBody>
      </p:sp>
    </p:spTree>
    <p:extLst>
      <p:ext uri="{BB962C8B-B14F-4D97-AF65-F5344CB8AC3E}">
        <p14:creationId xmlns:p14="http://schemas.microsoft.com/office/powerpoint/2010/main" val="321880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8395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443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2820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546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2635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584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883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359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26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8A87A34-81AB-432B-8DAE-1953F412C126}" type="datetimeFigureOut">
              <a:rPr lang="en-US" smtClean="0"/>
              <a:t>2/22/2018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940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8A87A34-81AB-432B-8DAE-1953F412C126}" type="datetimeFigureOut">
              <a:rPr lang="en-US" smtClean="0"/>
              <a:pPr/>
              <a:t>2/22/2018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834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8A87A34-81AB-432B-8DAE-1953F412C126}" type="datetimeFigureOut">
              <a:rPr lang="en-US" smtClean="0"/>
              <a:pPr/>
              <a:t>2/22/2018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715257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chart" Target="../charts/char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5" Type="http://schemas.microsoft.com/office/2007/relationships/hdphoto" Target="../media/hdphoto5.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htm"/><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njdc.info/"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njdc.info/wp-content/uploads/2017/08/NJDC_Adolescent-Development_Bench-Card.pdf" TargetMode="External"/><Relationship Id="rId5" Type="http://schemas.openxmlformats.org/officeDocument/2006/relationships/hyperlink" Target="https://www.ncjfcj.org/sites/default/files/Fnl_AdoptedProbationPolicyResolution_7-2017_1.pdf" TargetMode="External"/><Relationship Id="rId4" Type="http://schemas.openxmlformats.org/officeDocument/2006/relationships/hyperlink" Target="http://www.jdaiconnect.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EF5B36F-5688-4C3B-9692-71E7C83337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320C51A-957C-413F-BF55-FFBAB378F6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D7E7088A-1C44-40F7-9D58-94AC918BD6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E57477E-BDA2-442B-9EE9-35B73E629C7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B4CDF8A2-FDB8-4AAD-95D7-EBD048ABE5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20647073-94C5-446C-87BA-81372B8BFD1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5770342-E648-4E98-B3AB-4CADD8D627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01A51-83AD-432F-95AC-7CE2FB804B16}"/>
              </a:ext>
            </a:extLst>
          </p:cNvPr>
          <p:cNvSpPr>
            <a:spLocks noGrp="1"/>
          </p:cNvSpPr>
          <p:nvPr>
            <p:ph type="title"/>
          </p:nvPr>
        </p:nvSpPr>
        <p:spPr>
          <a:xfrm>
            <a:off x="215900" y="1298448"/>
            <a:ext cx="4426329" cy="3413252"/>
          </a:xfrm>
        </p:spPr>
        <p:txBody>
          <a:bodyPr vert="horz" lIns="91440" tIns="45720" rIns="91440" bIns="45720" rtlCol="0" anchor="b">
            <a:normAutofit/>
          </a:bodyPr>
          <a:lstStyle/>
          <a:p>
            <a:r>
              <a:rPr lang="en-US" sz="4000" dirty="0"/>
              <a:t>A Conversation About Confinement and The Purpose of Detention</a:t>
            </a:r>
            <a:r>
              <a:rPr lang="en-US" sz="4000" i="1" dirty="0"/>
              <a:t/>
            </a:r>
            <a:br>
              <a:rPr lang="en-US" sz="4000" i="1" dirty="0"/>
            </a:br>
            <a:r>
              <a:rPr lang="en-US" sz="4000" spc="-100" dirty="0"/>
              <a:t/>
            </a:r>
            <a:br>
              <a:rPr lang="en-US" sz="4000" spc="-100" dirty="0"/>
            </a:br>
            <a:r>
              <a:rPr lang="en-US" sz="4000" spc="-100" dirty="0"/>
              <a:t>Session 1</a:t>
            </a:r>
          </a:p>
        </p:txBody>
      </p:sp>
      <p:pic>
        <p:nvPicPr>
          <p:cNvPr id="5" name="Content Placeholder 4">
            <a:extLst>
              <a:ext uri="{FF2B5EF4-FFF2-40B4-BE49-F238E27FC236}">
                <a16:creationId xmlns:a16="http://schemas.microsoft.com/office/drawing/2014/main" id="{8ECBC918-E480-43CC-BF15-3927ABB8CBFF}"/>
              </a:ext>
            </a:extLst>
          </p:cNvPr>
          <p:cNvPicPr>
            <a:picLocks noGrp="1" noChangeAspect="1"/>
          </p:cNvPicPr>
          <p:nvPr>
            <p:ph sz="half" idx="2"/>
          </p:nvPr>
        </p:nvPicPr>
        <p:blipFill>
          <a:blip r:embed="rId3"/>
          <a:stretch>
            <a:fillRect/>
          </a:stretch>
        </p:blipFill>
        <p:spPr>
          <a:xfrm>
            <a:off x="5086004" y="850900"/>
            <a:ext cx="3475037" cy="2705852"/>
          </a:xfrm>
        </p:spPr>
      </p:pic>
      <p:pic>
        <p:nvPicPr>
          <p:cNvPr id="9" name="Picture 8">
            <a:extLst>
              <a:ext uri="{FF2B5EF4-FFF2-40B4-BE49-F238E27FC236}">
                <a16:creationId xmlns:a16="http://schemas.microsoft.com/office/drawing/2014/main" id="{9CBE959A-101E-43A9-8E63-207059811CC6}"/>
              </a:ext>
            </a:extLst>
          </p:cNvPr>
          <p:cNvPicPr>
            <a:picLocks noChangeAspect="1"/>
          </p:cNvPicPr>
          <p:nvPr/>
        </p:nvPicPr>
        <p:blipFill>
          <a:blip r:embed="rId4"/>
          <a:stretch>
            <a:fillRect/>
          </a:stretch>
        </p:blipFill>
        <p:spPr>
          <a:xfrm>
            <a:off x="8575652" y="3238500"/>
            <a:ext cx="3121152" cy="2816088"/>
          </a:xfrm>
          <a:prstGeom prst="rect">
            <a:avLst/>
          </a:prstGeom>
        </p:spPr>
      </p:pic>
    </p:spTree>
    <p:extLst>
      <p:ext uri="{BB962C8B-B14F-4D97-AF65-F5344CB8AC3E}">
        <p14:creationId xmlns:p14="http://schemas.microsoft.com/office/powerpoint/2010/main" val="394224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EEB7-593F-4D09-8A3D-5D1C658CA70B}"/>
              </a:ext>
            </a:extLst>
          </p:cNvPr>
          <p:cNvSpPr>
            <a:spLocks noGrp="1"/>
          </p:cNvSpPr>
          <p:nvPr>
            <p:ph type="title"/>
          </p:nvPr>
        </p:nvSpPr>
        <p:spPr/>
        <p:txBody>
          <a:bodyPr/>
          <a:lstStyle/>
          <a:p>
            <a:r>
              <a:rPr lang="en-US" dirty="0"/>
              <a:t>Judge Hochuli</a:t>
            </a:r>
            <a:br>
              <a:rPr lang="en-US" dirty="0"/>
            </a:br>
            <a:r>
              <a:rPr lang="en-US" sz="1200" dirty="0"/>
              <a:t>Juvenile Court Judge in Pima County</a:t>
            </a:r>
            <a:endParaRPr lang="en-US" dirty="0"/>
          </a:p>
        </p:txBody>
      </p:sp>
      <p:sp>
        <p:nvSpPr>
          <p:cNvPr id="3" name="Content Placeholder 2">
            <a:extLst>
              <a:ext uri="{FF2B5EF4-FFF2-40B4-BE49-F238E27FC236}">
                <a16:creationId xmlns:a16="http://schemas.microsoft.com/office/drawing/2014/main" id="{18275689-5362-4615-8C8A-895EF584D795}"/>
              </a:ext>
            </a:extLst>
          </p:cNvPr>
          <p:cNvSpPr>
            <a:spLocks noGrp="1"/>
          </p:cNvSpPr>
          <p:nvPr>
            <p:ph idx="1"/>
          </p:nvPr>
        </p:nvSpPr>
        <p:spPr/>
        <p:txBody>
          <a:bodyPr>
            <a:normAutofit/>
          </a:bodyPr>
          <a:lstStyle/>
          <a:p>
            <a:pPr marL="0" indent="0">
              <a:buNone/>
            </a:pPr>
            <a:r>
              <a:rPr lang="en-US" sz="3200" dirty="0"/>
              <a:t>Examples from the Bench </a:t>
            </a:r>
          </a:p>
          <a:p>
            <a:r>
              <a:rPr lang="en-US" sz="2800" dirty="0"/>
              <a:t>Brain Development</a:t>
            </a:r>
          </a:p>
          <a:p>
            <a:r>
              <a:rPr lang="en-US" sz="2800" dirty="0"/>
              <a:t>Going deeper into the system</a:t>
            </a:r>
          </a:p>
          <a:p>
            <a:r>
              <a:rPr lang="en-US" sz="2800" dirty="0"/>
              <a:t>Exposing lower risk youth to higher risk youth</a:t>
            </a:r>
          </a:p>
          <a:p>
            <a:r>
              <a:rPr lang="en-US" sz="2800" dirty="0"/>
              <a:t>Learning more about criteria for detainment and the use of discretion at the intake level </a:t>
            </a:r>
          </a:p>
          <a:p>
            <a:endParaRPr lang="en-US" sz="2400" dirty="0">
              <a:highlight>
                <a:srgbClr val="FFFF00"/>
              </a:highlight>
            </a:endParaRPr>
          </a:p>
        </p:txBody>
      </p:sp>
    </p:spTree>
    <p:extLst>
      <p:ext uri="{BB962C8B-B14F-4D97-AF65-F5344CB8AC3E}">
        <p14:creationId xmlns:p14="http://schemas.microsoft.com/office/powerpoint/2010/main" val="33278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Judge Roland</a:t>
            </a:r>
            <a:br>
              <a:rPr lang="en-US" dirty="0"/>
            </a:br>
            <a:r>
              <a:rPr lang="en-US" sz="1800" dirty="0"/>
              <a:t> </a:t>
            </a:r>
            <a:r>
              <a:rPr lang="en-US" sz="1200" dirty="0"/>
              <a:t>Judge of the County Court, 12</a:t>
            </a:r>
            <a:r>
              <a:rPr lang="en-US" sz="1200" baseline="30000" dirty="0"/>
              <a:t>th</a:t>
            </a:r>
            <a:r>
              <a:rPr lang="en-US" sz="1200" dirty="0"/>
              <a:t> Judicial District</a:t>
            </a:r>
            <a:endParaRPr lang="en-US" sz="1800" dirty="0"/>
          </a:p>
        </p:txBody>
      </p:sp>
      <p:sp>
        <p:nvSpPr>
          <p:cNvPr id="3" name="Content Placeholder 2"/>
          <p:cNvSpPr>
            <a:spLocks noGrp="1"/>
          </p:cNvSpPr>
          <p:nvPr>
            <p:ph idx="1"/>
          </p:nvPr>
        </p:nvSpPr>
        <p:spPr>
          <a:xfrm>
            <a:off x="3869268" y="864108"/>
            <a:ext cx="6662661" cy="5226449"/>
          </a:xfrm>
        </p:spPr>
        <p:txBody>
          <a:bodyPr>
            <a:normAutofit/>
          </a:bodyPr>
          <a:lstStyle/>
          <a:p>
            <a:pPr marL="457200" lvl="4"/>
            <a:endParaRPr lang="en-US" sz="3200" dirty="0"/>
          </a:p>
          <a:p>
            <a:pPr marL="0" indent="0">
              <a:buNone/>
            </a:pPr>
            <a:r>
              <a:rPr lang="en-US" sz="3200" dirty="0"/>
              <a:t>Examples from the Bench </a:t>
            </a:r>
          </a:p>
          <a:p>
            <a:pPr marL="731520" lvl="4" indent="-457200"/>
            <a:r>
              <a:rPr lang="en-US" sz="2800" dirty="0"/>
              <a:t>Distance from facility</a:t>
            </a:r>
          </a:p>
          <a:p>
            <a:pPr marL="731520" lvl="4" indent="-457200"/>
            <a:r>
              <a:rPr lang="en-US" sz="2800" dirty="0"/>
              <a:t>Distance from family</a:t>
            </a:r>
          </a:p>
          <a:p>
            <a:pPr marL="731520" lvl="4" indent="-457200"/>
            <a:r>
              <a:rPr lang="en-US" sz="2800" dirty="0"/>
              <a:t>Placement availability</a:t>
            </a:r>
          </a:p>
          <a:p>
            <a:pPr marL="731520" lvl="4" indent="-457200"/>
            <a:r>
              <a:rPr lang="en-US" sz="2800" dirty="0"/>
              <a:t>Viable local options</a:t>
            </a:r>
          </a:p>
          <a:p>
            <a:pPr marL="457200" lvl="4"/>
            <a:endParaRPr lang="en-US" sz="3200" dirty="0"/>
          </a:p>
          <a:p>
            <a:pPr marL="457200" lvl="4"/>
            <a:endParaRPr lang="en-US" sz="3200" dirty="0"/>
          </a:p>
          <a:p>
            <a:pPr marL="457200" lvl="4"/>
            <a:endParaRPr lang="en-US" sz="3200" dirty="0"/>
          </a:p>
        </p:txBody>
      </p:sp>
    </p:spTree>
    <p:extLst>
      <p:ext uri="{BB962C8B-B14F-4D97-AF65-F5344CB8AC3E}">
        <p14:creationId xmlns:p14="http://schemas.microsoft.com/office/powerpoint/2010/main" val="197064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3">
            <a:extLst>
              <a:ext uri="{FF2B5EF4-FFF2-40B4-BE49-F238E27FC236}">
                <a16:creationId xmlns:a16="http://schemas.microsoft.com/office/drawing/2014/main" id="{BC512124-0D13-4ED9-80B7-52AE15B6B4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348793FE-6849-451D-A4BE-42E8FD186A1B}"/>
              </a:ext>
            </a:extLst>
          </p:cNvPr>
          <p:cNvPicPr>
            <a:picLocks noGrp="1" noChangeAspect="1"/>
          </p:cNvPicPr>
          <p:nvPr>
            <p:ph idx="4294967295"/>
          </p:nvPr>
        </p:nvPicPr>
        <p:blipFill rotWithShape="1">
          <a:blip r:embed="rId3">
            <a:alphaModFix amt="35000"/>
            <a:extLst>
              <a:ext uri="{BEBA8EAE-BF5A-486C-A8C5-ECC9F3942E4B}">
                <a14:imgProps xmlns:a14="http://schemas.microsoft.com/office/drawing/2010/main">
                  <a14:imgLayer r:embed="rId4">
                    <a14:imgEffect>
                      <a14:sharpenSoften amount="-42000"/>
                    </a14:imgEffect>
                    <a14:imgEffect>
                      <a14:colorTemperature colorTemp="6973"/>
                    </a14:imgEffect>
                    <a14:imgEffect>
                      <a14:saturation sat="177000"/>
                    </a14:imgEffect>
                    <a14:imgEffect>
                      <a14:brightnessContrast bright="-39000"/>
                    </a14:imgEffect>
                  </a14:imgLayer>
                </a14:imgProps>
              </a:ext>
            </a:extLst>
          </a:blip>
          <a:srcRect t="139" b="16218"/>
          <a:stretch/>
        </p:blipFill>
        <p:spPr>
          <a:xfrm>
            <a:off x="20" y="10"/>
            <a:ext cx="12191980" cy="6857990"/>
          </a:xfrm>
          <a:prstGeom prst="rect">
            <a:avLst/>
          </a:prstGeom>
        </p:spPr>
      </p:pic>
      <p:sp>
        <p:nvSpPr>
          <p:cNvPr id="4" name="Title 3">
            <a:extLst>
              <a:ext uri="{FF2B5EF4-FFF2-40B4-BE49-F238E27FC236}">
                <a16:creationId xmlns:a16="http://schemas.microsoft.com/office/drawing/2014/main" id="{26629BBE-2CEC-443C-B2EF-1746D2F4589D}"/>
              </a:ext>
            </a:extLst>
          </p:cNvPr>
          <p:cNvSpPr>
            <a:spLocks noGrp="1"/>
          </p:cNvSpPr>
          <p:nvPr>
            <p:ph type="ctrTitle"/>
          </p:nvPr>
        </p:nvSpPr>
        <p:spPr>
          <a:xfrm>
            <a:off x="1069848" y="1298448"/>
            <a:ext cx="7315200" cy="3255264"/>
          </a:xfrm>
        </p:spPr>
        <p:txBody>
          <a:bodyPr>
            <a:normAutofit/>
          </a:bodyPr>
          <a:lstStyle/>
          <a:p>
            <a:r>
              <a:rPr lang="en-US" b="1" dirty="0">
                <a:solidFill>
                  <a:schemeClr val="tx1"/>
                </a:solidFill>
              </a:rPr>
              <a:t>Adolescent Development and the Impact of Detention</a:t>
            </a:r>
          </a:p>
        </p:txBody>
      </p:sp>
    </p:spTree>
    <p:extLst>
      <p:ext uri="{BB962C8B-B14F-4D97-AF65-F5344CB8AC3E}">
        <p14:creationId xmlns:p14="http://schemas.microsoft.com/office/powerpoint/2010/main" val="108874505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C513F2F-C7B0-44F7-96CE-A11A020AB886}"/>
              </a:ext>
            </a:extLst>
          </p:cNvPr>
          <p:cNvPicPr>
            <a:picLocks noChangeAspect="1"/>
          </p:cNvPicPr>
          <p:nvPr/>
        </p:nvPicPr>
        <p:blipFill rotWithShape="1">
          <a:blip r:embed="rId3"/>
          <a:srcRect l="31016" t="20249" r="31270" b="23137"/>
          <a:stretch/>
        </p:blipFill>
        <p:spPr>
          <a:xfrm>
            <a:off x="3894669" y="864108"/>
            <a:ext cx="7353300" cy="5120640"/>
          </a:xfrm>
          <a:prstGeom prst="rect">
            <a:avLst/>
          </a:prstGeom>
        </p:spPr>
      </p:pic>
      <p:sp>
        <p:nvSpPr>
          <p:cNvPr id="6" name="Title 5">
            <a:extLst>
              <a:ext uri="{FF2B5EF4-FFF2-40B4-BE49-F238E27FC236}">
                <a16:creationId xmlns:a16="http://schemas.microsoft.com/office/drawing/2014/main" id="{D0CF3F77-3DD6-47B2-AA3D-9F95D3CEA500}"/>
              </a:ext>
            </a:extLst>
          </p:cNvPr>
          <p:cNvSpPr>
            <a:spLocks noGrp="1"/>
          </p:cNvSpPr>
          <p:nvPr>
            <p:ph type="title"/>
          </p:nvPr>
        </p:nvSpPr>
        <p:spPr/>
        <p:txBody>
          <a:bodyPr/>
          <a:lstStyle/>
          <a:p>
            <a:pPr algn="ctr"/>
            <a:r>
              <a:rPr lang="en-US" dirty="0"/>
              <a:t>What We Know</a:t>
            </a:r>
            <a:br>
              <a:rPr lang="en-US" dirty="0"/>
            </a:br>
            <a:endParaRPr lang="en-US" dirty="0"/>
          </a:p>
        </p:txBody>
      </p:sp>
    </p:spTree>
    <p:extLst>
      <p:ext uri="{BB962C8B-B14F-4D97-AF65-F5344CB8AC3E}">
        <p14:creationId xmlns:p14="http://schemas.microsoft.com/office/powerpoint/2010/main" val="3322360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Supreme Court</a:t>
            </a:r>
          </a:p>
        </p:txBody>
      </p:sp>
      <p:pic>
        <p:nvPicPr>
          <p:cNvPr id="5" name="Picture 4">
            <a:extLst>
              <a:ext uri="{FF2B5EF4-FFF2-40B4-BE49-F238E27FC236}">
                <a16:creationId xmlns:a16="http://schemas.microsoft.com/office/drawing/2014/main" id="{5799BBB7-C410-4479-9CDF-B5109EEB247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12000"/>
                    </a14:imgEffect>
                  </a14:imgLayer>
                </a14:imgProps>
              </a:ext>
            </a:extLst>
          </a:blip>
          <a:stretch>
            <a:fillRect/>
          </a:stretch>
        </p:blipFill>
        <p:spPr>
          <a:xfrm>
            <a:off x="3578526" y="634266"/>
            <a:ext cx="7896683" cy="5580323"/>
          </a:xfrm>
          <a:prstGeom prst="rect">
            <a:avLst/>
          </a:prstGeom>
        </p:spPr>
      </p:pic>
      <p:sp>
        <p:nvSpPr>
          <p:cNvPr id="3" name="Content Placeholder 2"/>
          <p:cNvSpPr>
            <a:spLocks noGrp="1"/>
          </p:cNvSpPr>
          <p:nvPr>
            <p:ph idx="1"/>
          </p:nvPr>
        </p:nvSpPr>
        <p:spPr>
          <a:xfrm>
            <a:off x="3578527" y="634266"/>
            <a:ext cx="7896682" cy="5580322"/>
          </a:xfrm>
          <a:solidFill>
            <a:schemeClr val="bg1">
              <a:alpha val="56000"/>
            </a:schemeClr>
          </a:solidFill>
          <a:ln>
            <a:noFill/>
          </a:ln>
        </p:spPr>
        <p:style>
          <a:lnRef idx="0">
            <a:scrgbClr r="0" g="0" b="0"/>
          </a:lnRef>
          <a:fillRef idx="0">
            <a:scrgbClr r="0" g="0" b="0"/>
          </a:fillRef>
          <a:effectRef idx="0">
            <a:scrgbClr r="0" g="0" b="0"/>
          </a:effectRef>
          <a:fontRef idx="minor">
            <a:schemeClr val="dk1"/>
          </a:fontRef>
        </p:style>
        <p:txBody>
          <a:bodyPr>
            <a:noAutofit/>
          </a:bodyPr>
          <a:lstStyle/>
          <a:p>
            <a:endParaRPr lang="en-US" sz="1800" b="1" i="1" dirty="0"/>
          </a:p>
          <a:p>
            <a:pPr algn="just"/>
            <a:r>
              <a:rPr lang="en-US" sz="1800" b="1" i="1" dirty="0">
                <a:solidFill>
                  <a:schemeClr val="tx1">
                    <a:lumMod val="75000"/>
                    <a:lumOff val="25000"/>
                  </a:schemeClr>
                </a:solidFill>
              </a:rPr>
              <a:t>Roper v Simmons </a:t>
            </a:r>
            <a:r>
              <a:rPr lang="en-US" sz="1800" b="1" dirty="0">
                <a:solidFill>
                  <a:schemeClr val="tx1">
                    <a:lumMod val="75000"/>
                    <a:lumOff val="25000"/>
                  </a:schemeClr>
                </a:solidFill>
              </a:rPr>
              <a:t>(2005): The youth lacks maturity and have an underdeveloped sense  of  responsibility, resulting in impetuous and ill-considered  actions  and decisions.</a:t>
            </a:r>
          </a:p>
          <a:p>
            <a:pPr algn="just"/>
            <a:endParaRPr lang="en-US" sz="1800" b="1" i="1" dirty="0">
              <a:solidFill>
                <a:schemeClr val="tx1">
                  <a:lumMod val="75000"/>
                  <a:lumOff val="25000"/>
                </a:schemeClr>
              </a:solidFill>
            </a:endParaRPr>
          </a:p>
          <a:p>
            <a:pPr algn="just"/>
            <a:r>
              <a:rPr lang="en-US" sz="1800" b="1" i="1" dirty="0">
                <a:solidFill>
                  <a:schemeClr val="tx1">
                    <a:lumMod val="75000"/>
                    <a:lumOff val="25000"/>
                  </a:schemeClr>
                </a:solidFill>
              </a:rPr>
              <a:t>Graham v Florida </a:t>
            </a:r>
            <a:r>
              <a:rPr lang="en-US" sz="1800" b="1" dirty="0">
                <a:solidFill>
                  <a:schemeClr val="tx1">
                    <a:lumMod val="75000"/>
                    <a:lumOff val="25000"/>
                  </a:schemeClr>
                </a:solidFill>
              </a:rPr>
              <a:t> (2009): The Constitution does not permit a juvenile offender to be sentenced to life in prison without parole for a non-homicide offense. </a:t>
            </a:r>
          </a:p>
          <a:p>
            <a:pPr algn="just"/>
            <a:endParaRPr lang="en-US" sz="1800" b="1" dirty="0">
              <a:solidFill>
                <a:schemeClr val="tx1">
                  <a:lumMod val="75000"/>
                  <a:lumOff val="25000"/>
                </a:schemeClr>
              </a:solidFill>
            </a:endParaRPr>
          </a:p>
          <a:p>
            <a:pPr algn="just"/>
            <a:r>
              <a:rPr lang="en-US" sz="1800" b="1" i="1" dirty="0">
                <a:solidFill>
                  <a:schemeClr val="tx1">
                    <a:lumMod val="75000"/>
                    <a:lumOff val="25000"/>
                  </a:schemeClr>
                </a:solidFill>
              </a:rPr>
              <a:t>Miller v Alabama</a:t>
            </a:r>
            <a:r>
              <a:rPr lang="en-US" sz="1800" b="1" dirty="0">
                <a:solidFill>
                  <a:schemeClr val="tx1">
                    <a:lumMod val="75000"/>
                    <a:lumOff val="25000"/>
                  </a:schemeClr>
                </a:solidFill>
              </a:rPr>
              <a:t> (2012): Mandatory sentences of life without the possibility of parole are unconstitutional for juvenile Offenders - extending beyond the Graham v Florida case. </a:t>
            </a:r>
          </a:p>
          <a:p>
            <a:pPr algn="just"/>
            <a:endParaRPr lang="en-US" sz="1800" b="1" dirty="0">
              <a:solidFill>
                <a:schemeClr val="tx1">
                  <a:lumMod val="75000"/>
                  <a:lumOff val="25000"/>
                </a:schemeClr>
              </a:solidFill>
            </a:endParaRPr>
          </a:p>
          <a:p>
            <a:pPr algn="just"/>
            <a:r>
              <a:rPr lang="en-US" sz="1800" b="1" i="1" dirty="0">
                <a:solidFill>
                  <a:schemeClr val="tx1">
                    <a:lumMod val="75000"/>
                    <a:lumOff val="25000"/>
                  </a:schemeClr>
                </a:solidFill>
              </a:rPr>
              <a:t>Montgomery v Louisiana </a:t>
            </a:r>
            <a:r>
              <a:rPr lang="en-US" sz="1800" b="1" dirty="0">
                <a:solidFill>
                  <a:schemeClr val="tx1">
                    <a:lumMod val="75000"/>
                    <a:lumOff val="25000"/>
                  </a:schemeClr>
                </a:solidFill>
              </a:rPr>
              <a:t>(2016): The previous ruling in Miller v. Alabama, that a mandatory life sentence without parole should not apply to persons convicted of murder committed as juveniles, should be applied retroactively.  </a:t>
            </a:r>
          </a:p>
          <a:p>
            <a:pPr marL="0" indent="0" algn="just">
              <a:buNone/>
            </a:pPr>
            <a:endParaRPr lang="en-US" sz="1800" b="1" dirty="0">
              <a:solidFill>
                <a:schemeClr val="tx1">
                  <a:lumMod val="75000"/>
                  <a:lumOff val="25000"/>
                </a:schemeClr>
              </a:solidFill>
            </a:endParaRPr>
          </a:p>
          <a:p>
            <a:pPr marL="0" indent="0" algn="just">
              <a:buNone/>
            </a:pPr>
            <a:r>
              <a:rPr lang="en-US" sz="1800" b="1" dirty="0">
                <a:solidFill>
                  <a:schemeClr val="tx1">
                    <a:lumMod val="75000"/>
                    <a:lumOff val="25000"/>
                  </a:schemeClr>
                </a:solidFill>
              </a:rPr>
              <a:t>	</a:t>
            </a:r>
            <a:endParaRPr lang="en-US" sz="1800" dirty="0"/>
          </a:p>
        </p:txBody>
      </p:sp>
    </p:spTree>
    <p:extLst>
      <p:ext uri="{BB962C8B-B14F-4D97-AF65-F5344CB8AC3E}">
        <p14:creationId xmlns:p14="http://schemas.microsoft.com/office/powerpoint/2010/main" val="1266572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1"/>
          <p:cNvSpPr>
            <a:spLocks noGrp="1" noChangeArrowheads="1"/>
          </p:cNvSpPr>
          <p:nvPr>
            <p:ph type="title"/>
            <p:custDataLst>
              <p:tags r:id="rId2"/>
            </p:custDataLst>
          </p:nvPr>
        </p:nvSpPr>
        <p:spPr>
          <a:ln>
            <a:noFill/>
          </a:ln>
        </p:spPr>
        <p:txBody>
          <a:bodyPr rtlCol="0">
            <a:normAutofit/>
          </a:bodyPr>
          <a:lstStyle/>
          <a:p>
            <a:pPr algn="ctr">
              <a:defRPr/>
            </a:pPr>
            <a:r>
              <a:rPr lang="en-US" dirty="0">
                <a:cs typeface="Arial" pitchFamily="34" charset="0"/>
              </a:rPr>
              <a:t>Ageing Out  </a:t>
            </a:r>
          </a:p>
        </p:txBody>
      </p:sp>
      <p:sp>
        <p:nvSpPr>
          <p:cNvPr id="1029" name="Notes"/>
          <p:cNvSpPr txBox="1">
            <a:spLocks noChangeArrowheads="1"/>
          </p:cNvSpPr>
          <p:nvPr>
            <p:custDataLst>
              <p:tags r:id="rId3"/>
            </p:custDataLst>
          </p:nvPr>
        </p:nvSpPr>
        <p:spPr bwMode="auto">
          <a:xfrm>
            <a:off x="1733550" y="6446838"/>
            <a:ext cx="5772150" cy="138112"/>
          </a:xfrm>
          <a:prstGeom prst="rect">
            <a:avLst/>
          </a:prstGeom>
          <a:noFill/>
          <a:ln w="12700">
            <a:noFill/>
            <a:miter lim="800000"/>
            <a:headEnd type="none" w="sm" len="sm"/>
            <a:tailEnd type="none" w="sm" len="sm"/>
          </a:ln>
        </p:spPr>
        <p:txBody>
          <a:bodyPr lIns="0" tIns="0" rIns="0" bIns="0" anchor="b">
            <a:spAutoFit/>
          </a:bodyPr>
          <a:lstStyle/>
          <a:p>
            <a:pPr marL="171450" indent="-171450" defTabSz="820738" fontAlgn="t"/>
            <a:endParaRPr lang="en-US" sz="900" noProof="1">
              <a:solidFill>
                <a:srgbClr val="5A5A5A"/>
              </a:solidFill>
              <a:latin typeface="Arial" pitchFamily="34" charset="0"/>
              <a:cs typeface="Arial" pitchFamily="34" charset="0"/>
            </a:endParaRPr>
          </a:p>
        </p:txBody>
      </p:sp>
      <p:sp>
        <p:nvSpPr>
          <p:cNvPr id="1031" name="KMA6C131B"/>
          <p:cNvSpPr>
            <a:spLocks noChangeArrowheads="1"/>
          </p:cNvSpPr>
          <p:nvPr>
            <p:custDataLst>
              <p:tags r:id="rId4"/>
            </p:custDataLst>
          </p:nvPr>
        </p:nvSpPr>
        <p:spPr bwMode="auto">
          <a:xfrm>
            <a:off x="9008370" y="2532966"/>
            <a:ext cx="2391228" cy="2845774"/>
          </a:xfrm>
          <a:prstGeom prst="rect">
            <a:avLst/>
          </a:prstGeom>
          <a:noFill/>
          <a:ln w="9525" algn="ctr">
            <a:noFill/>
            <a:miter lim="800000"/>
            <a:headEnd/>
            <a:tailEnd/>
          </a:ln>
        </p:spPr>
        <p:txBody>
          <a:bodyPr wrap="square" lIns="43622" tIns="43622" rIns="43622" bIns="43622">
            <a:spAutoFit/>
          </a:bodyPr>
          <a:lstStyle/>
          <a:p>
            <a:pPr marL="252413" indent="-252413">
              <a:spcBef>
                <a:spcPct val="40000"/>
              </a:spcBef>
              <a:buClr>
                <a:schemeClr val="tx1"/>
              </a:buClr>
              <a:buFont typeface="Webdings" pitchFamily="18" charset="2"/>
              <a:buChar char="4"/>
            </a:pPr>
            <a:r>
              <a:rPr lang="en-US" sz="1400" dirty="0">
                <a:solidFill>
                  <a:schemeClr val="tx1">
                    <a:lumMod val="75000"/>
                    <a:lumOff val="25000"/>
                  </a:schemeClr>
                </a:solidFill>
                <a:latin typeface="Arial" pitchFamily="34" charset="0"/>
                <a:cs typeface="Arial" pitchFamily="34" charset="0"/>
              </a:rPr>
              <a:t>Longitudinal studies begun in the 1950s show </a:t>
            </a:r>
            <a:r>
              <a:rPr lang="en-US" sz="1400" b="1" dirty="0">
                <a:solidFill>
                  <a:schemeClr val="tx1">
                    <a:lumMod val="75000"/>
                    <a:lumOff val="25000"/>
                  </a:schemeClr>
                </a:solidFill>
                <a:latin typeface="Arial" pitchFamily="34" charset="0"/>
                <a:cs typeface="Arial" pitchFamily="34" charset="0"/>
              </a:rPr>
              <a:t>most juvenile offenders age out</a:t>
            </a:r>
            <a:r>
              <a:rPr lang="en-US" sz="1400" dirty="0">
                <a:solidFill>
                  <a:schemeClr val="tx1">
                    <a:lumMod val="75000"/>
                    <a:lumOff val="25000"/>
                  </a:schemeClr>
                </a:solidFill>
                <a:latin typeface="Arial" pitchFamily="34" charset="0"/>
                <a:cs typeface="Arial" pitchFamily="34" charset="0"/>
              </a:rPr>
              <a:t> of criminal behavior</a:t>
            </a:r>
          </a:p>
          <a:p>
            <a:pPr marL="252413" indent="-252413">
              <a:spcBef>
                <a:spcPct val="40000"/>
              </a:spcBef>
              <a:buClr>
                <a:schemeClr val="tx1"/>
              </a:buClr>
              <a:buFont typeface="Webdings" pitchFamily="18" charset="2"/>
              <a:buChar char="4"/>
            </a:pPr>
            <a:endParaRPr lang="en-US" sz="1400" dirty="0">
              <a:solidFill>
                <a:schemeClr val="tx1">
                  <a:lumMod val="75000"/>
                  <a:lumOff val="25000"/>
                </a:schemeClr>
              </a:solidFill>
              <a:latin typeface="Arial" pitchFamily="34" charset="0"/>
              <a:cs typeface="Arial" pitchFamily="34" charset="0"/>
            </a:endParaRPr>
          </a:p>
          <a:p>
            <a:pPr marL="252413" indent="-252413">
              <a:spcBef>
                <a:spcPct val="40000"/>
              </a:spcBef>
              <a:buClr>
                <a:schemeClr val="tx1"/>
              </a:buClr>
              <a:buFont typeface="Webdings" pitchFamily="18" charset="2"/>
              <a:buChar char="4"/>
            </a:pPr>
            <a:r>
              <a:rPr lang="en-US" sz="1400" dirty="0">
                <a:solidFill>
                  <a:schemeClr val="tx1">
                    <a:lumMod val="75000"/>
                    <a:lumOff val="25000"/>
                  </a:schemeClr>
                </a:solidFill>
                <a:latin typeface="Arial" pitchFamily="34" charset="0"/>
                <a:cs typeface="Arial" pitchFamily="34" charset="0"/>
              </a:rPr>
              <a:t>Researchers believe this is because the </a:t>
            </a:r>
            <a:r>
              <a:rPr lang="en-US" sz="1400" b="1" dirty="0">
                <a:solidFill>
                  <a:schemeClr val="tx1">
                    <a:lumMod val="75000"/>
                    <a:lumOff val="25000"/>
                  </a:schemeClr>
                </a:solidFill>
                <a:latin typeface="Arial" pitchFamily="34" charset="0"/>
                <a:cs typeface="Arial" pitchFamily="34" charset="0"/>
              </a:rPr>
              <a:t>transition to young adulthood ‘cements’ bonds to society</a:t>
            </a:r>
            <a:r>
              <a:rPr lang="en-US" sz="1400" dirty="0">
                <a:solidFill>
                  <a:schemeClr val="tx1">
                    <a:lumMod val="75000"/>
                    <a:lumOff val="25000"/>
                  </a:schemeClr>
                </a:solidFill>
                <a:latin typeface="Arial" pitchFamily="34" charset="0"/>
                <a:cs typeface="Arial" pitchFamily="34" charset="0"/>
              </a:rPr>
              <a:t> and deters most from continued criminality</a:t>
            </a:r>
          </a:p>
        </p:txBody>
      </p:sp>
      <p:grpSp>
        <p:nvGrpSpPr>
          <p:cNvPr id="26" name="Group 25"/>
          <p:cNvGrpSpPr/>
          <p:nvPr/>
        </p:nvGrpSpPr>
        <p:grpSpPr>
          <a:xfrm>
            <a:off x="7304456" y="2381024"/>
            <a:ext cx="1883827" cy="2838450"/>
            <a:chOff x="6009056" y="2076224"/>
            <a:chExt cx="1883827" cy="2838450"/>
          </a:xfrm>
          <a:solidFill>
            <a:schemeClr val="tx2">
              <a:lumMod val="75000"/>
            </a:schemeClr>
          </a:solidFill>
        </p:grpSpPr>
        <p:sp>
          <p:nvSpPr>
            <p:cNvPr id="1030" name="AutoShape 5"/>
            <p:cNvSpPr>
              <a:spLocks noChangeArrowheads="1"/>
            </p:cNvSpPr>
            <p:nvPr/>
          </p:nvSpPr>
          <p:spPr bwMode="auto">
            <a:xfrm>
              <a:off x="6009056" y="2076224"/>
              <a:ext cx="1883827" cy="2838450"/>
            </a:xfrm>
            <a:prstGeom prst="rightArrow">
              <a:avLst>
                <a:gd name="adj1" fmla="val 50000"/>
                <a:gd name="adj2" fmla="val 30128"/>
              </a:avLst>
            </a:prstGeom>
            <a:grpFill/>
            <a:ln w="19050">
              <a:solidFill>
                <a:schemeClr val="tx1">
                  <a:lumMod val="50000"/>
                  <a:lumOff val="50000"/>
                </a:schemeClr>
              </a:solidFill>
              <a:miter lim="800000"/>
              <a:headEnd/>
              <a:tailEnd/>
            </a:ln>
          </p:spPr>
          <p:txBody>
            <a:bodyPr lIns="43622" tIns="43622" rIns="43622" bIns="43622" anchor="ctr"/>
            <a:lstStyle/>
            <a:p>
              <a:pPr algn="ctr"/>
              <a:endParaRPr lang="en-US" sz="1700" dirty="0">
                <a:latin typeface="Arial" pitchFamily="34" charset="0"/>
                <a:cs typeface="Arial" pitchFamily="34" charset="0"/>
              </a:endParaRPr>
            </a:p>
          </p:txBody>
        </p:sp>
        <p:sp>
          <p:nvSpPr>
            <p:cNvPr id="9" name="Rectangle 8"/>
            <p:cNvSpPr/>
            <p:nvPr/>
          </p:nvSpPr>
          <p:spPr>
            <a:xfrm>
              <a:off x="6039582" y="2844800"/>
              <a:ext cx="1466118" cy="1312368"/>
            </a:xfrm>
            <a:prstGeom prst="rect">
              <a:avLst/>
            </a:prstGeom>
            <a:grpFill/>
            <a:ln>
              <a:solidFill>
                <a:schemeClr val="tx1">
                  <a:lumMod val="50000"/>
                  <a:lumOff val="50000"/>
                </a:schemeClr>
              </a:solidFill>
            </a:ln>
          </p:spPr>
          <p:txBody>
            <a:bodyPr wrap="square">
              <a:spAutoFit/>
            </a:bodyPr>
            <a:lstStyle/>
            <a:p>
              <a:pPr algn="ctr"/>
              <a:r>
                <a:rPr lang="en-US" sz="1600" b="1" dirty="0">
                  <a:solidFill>
                    <a:schemeClr val="bg1"/>
                  </a:solidFill>
                  <a:latin typeface="Arial" pitchFamily="34" charset="0"/>
                  <a:cs typeface="Arial" pitchFamily="34" charset="0"/>
                </a:rPr>
                <a:t>Most youth age out of criminal behavior on their own</a:t>
              </a:r>
            </a:p>
          </p:txBody>
        </p:sp>
      </p:grpSp>
      <p:graphicFrame>
        <p:nvGraphicFramePr>
          <p:cNvPr id="11" name="Chart 10"/>
          <p:cNvGraphicFramePr/>
          <p:nvPr>
            <p:extLst>
              <p:ext uri="{D42A27DB-BD31-4B8C-83A1-F6EECF244321}">
                <p14:modId xmlns:p14="http://schemas.microsoft.com/office/powerpoint/2010/main" val="274857046"/>
              </p:ext>
            </p:extLst>
          </p:nvPr>
        </p:nvGraphicFramePr>
        <p:xfrm>
          <a:off x="2645988" y="1782210"/>
          <a:ext cx="3320142" cy="4648200"/>
        </p:xfrm>
        <a:graphic>
          <a:graphicData uri="http://schemas.openxmlformats.org/drawingml/2006/chart">
            <c:chart xmlns:c="http://schemas.openxmlformats.org/drawingml/2006/chart" xmlns:r="http://schemas.openxmlformats.org/officeDocument/2006/relationships" r:id="rId7"/>
          </a:graphicData>
        </a:graphic>
      </p:graphicFrame>
      <p:sp>
        <p:nvSpPr>
          <p:cNvPr id="20" name="TextBox 19"/>
          <p:cNvSpPr txBox="1"/>
          <p:nvPr/>
        </p:nvSpPr>
        <p:spPr>
          <a:xfrm>
            <a:off x="5290184" y="2728595"/>
            <a:ext cx="1600201" cy="523220"/>
          </a:xfrm>
          <a:prstGeom prst="rect">
            <a:avLst/>
          </a:prstGeom>
          <a:noFill/>
        </p:spPr>
        <p:txBody>
          <a:bodyPr wrap="square" rtlCol="0">
            <a:spAutoFit/>
          </a:bodyPr>
          <a:lstStyle/>
          <a:p>
            <a:r>
              <a:rPr lang="en-US" sz="1400" dirty="0"/>
              <a:t>Arrested during adolescence</a:t>
            </a:r>
          </a:p>
        </p:txBody>
      </p:sp>
      <p:sp>
        <p:nvSpPr>
          <p:cNvPr id="21" name="TextBox 20"/>
          <p:cNvSpPr txBox="1"/>
          <p:nvPr/>
        </p:nvSpPr>
        <p:spPr>
          <a:xfrm>
            <a:off x="5290184" y="4471389"/>
            <a:ext cx="1651001" cy="738664"/>
          </a:xfrm>
          <a:prstGeom prst="rect">
            <a:avLst/>
          </a:prstGeom>
          <a:noFill/>
        </p:spPr>
        <p:txBody>
          <a:bodyPr wrap="square" rtlCol="0">
            <a:spAutoFit/>
          </a:bodyPr>
          <a:lstStyle/>
          <a:p>
            <a:r>
              <a:rPr lang="en-US" sz="1400" dirty="0"/>
              <a:t>Self-reported criminal activity, but not arrested</a:t>
            </a:r>
          </a:p>
        </p:txBody>
      </p:sp>
      <p:sp>
        <p:nvSpPr>
          <p:cNvPr id="23" name="TextBox 22"/>
          <p:cNvSpPr txBox="1"/>
          <p:nvPr/>
        </p:nvSpPr>
        <p:spPr>
          <a:xfrm>
            <a:off x="3318908" y="915510"/>
            <a:ext cx="3622277" cy="553998"/>
          </a:xfrm>
          <a:prstGeom prst="rect">
            <a:avLst/>
          </a:prstGeom>
          <a:noFill/>
        </p:spPr>
        <p:txBody>
          <a:bodyPr wrap="square" rtlCol="0">
            <a:spAutoFit/>
          </a:bodyPr>
          <a:lstStyle/>
          <a:p>
            <a:pPr algn="ctr"/>
            <a:r>
              <a:rPr lang="en-US" sz="1500" b="1" dirty="0"/>
              <a:t>YOUTH SELF REPORTING CRIMINAL ACTIVITY</a:t>
            </a:r>
          </a:p>
        </p:txBody>
      </p:sp>
      <p:sp>
        <p:nvSpPr>
          <p:cNvPr id="24" name="TextBox 23"/>
          <p:cNvSpPr txBox="1"/>
          <p:nvPr/>
        </p:nvSpPr>
        <p:spPr>
          <a:xfrm>
            <a:off x="3750569" y="2057859"/>
            <a:ext cx="1342572" cy="323165"/>
          </a:xfrm>
          <a:prstGeom prst="rect">
            <a:avLst/>
          </a:prstGeom>
          <a:noFill/>
        </p:spPr>
        <p:txBody>
          <a:bodyPr wrap="square" rtlCol="0">
            <a:spAutoFit/>
          </a:bodyPr>
          <a:lstStyle/>
          <a:p>
            <a:pPr algn="ctr"/>
            <a:r>
              <a:rPr lang="en-US" sz="1500" b="1" dirty="0"/>
              <a:t>Total = 86%</a:t>
            </a:r>
          </a:p>
        </p:txBody>
      </p:sp>
    </p:spTree>
    <p:custDataLst>
      <p:tags r:id="rId1"/>
    </p:custDataLst>
    <p:extLst>
      <p:ext uri="{BB962C8B-B14F-4D97-AF65-F5344CB8AC3E}">
        <p14:creationId xmlns:p14="http://schemas.microsoft.com/office/powerpoint/2010/main" val="169486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Confinement</a:t>
            </a:r>
          </a:p>
        </p:txBody>
      </p:sp>
      <p:sp>
        <p:nvSpPr>
          <p:cNvPr id="3" name="Content Placeholder 2"/>
          <p:cNvSpPr>
            <a:spLocks noGrp="1"/>
          </p:cNvSpPr>
          <p:nvPr>
            <p:ph idx="1"/>
          </p:nvPr>
        </p:nvSpPr>
        <p:spPr/>
        <p:txBody>
          <a:bodyPr/>
          <a:lstStyle/>
          <a:p>
            <a:pPr algn="just"/>
            <a:r>
              <a:rPr lang="en-US" sz="2800" dirty="0"/>
              <a:t>Interrupts a youth’s ability to develop independent decision making skills;</a:t>
            </a:r>
          </a:p>
          <a:p>
            <a:pPr algn="just"/>
            <a:r>
              <a:rPr lang="en-US" sz="2800" dirty="0"/>
              <a:t>Susceptibility to peer influences and confinement places them with negative peers. This has a negative impact on recidivism for low risk youth;</a:t>
            </a:r>
          </a:p>
          <a:p>
            <a:pPr algn="just"/>
            <a:r>
              <a:rPr lang="en-US" sz="2800" dirty="0"/>
              <a:t>Removes youth from family, education and community supports necessary for positive adolescent growth</a:t>
            </a:r>
          </a:p>
          <a:p>
            <a:endParaRPr lang="en-US" dirty="0"/>
          </a:p>
        </p:txBody>
      </p:sp>
    </p:spTree>
    <p:extLst>
      <p:ext uri="{BB962C8B-B14F-4D97-AF65-F5344CB8AC3E}">
        <p14:creationId xmlns:p14="http://schemas.microsoft.com/office/powerpoint/2010/main" val="2288021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7687B-DE9D-4CAB-BC96-2AEBD1DABF9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tretch>
            <a:fillRect/>
          </a:stretch>
        </p:blipFill>
        <p:spPr>
          <a:xfrm>
            <a:off x="0" y="-127000"/>
            <a:ext cx="12192000" cy="6985000"/>
          </a:xfrm>
          <a:prstGeom prst="rect">
            <a:avLst/>
          </a:prstGeom>
          <a:solidFill>
            <a:schemeClr val="bg1">
              <a:alpha val="34000"/>
            </a:schemeClr>
          </a:solidFill>
        </p:spPr>
      </p:pic>
      <p:sp>
        <p:nvSpPr>
          <p:cNvPr id="5" name="Content Placeholder 4"/>
          <p:cNvSpPr>
            <a:spLocks noGrp="1"/>
          </p:cNvSpPr>
          <p:nvPr>
            <p:ph idx="4294967295"/>
          </p:nvPr>
        </p:nvSpPr>
        <p:spPr>
          <a:xfrm>
            <a:off x="0" y="977900"/>
            <a:ext cx="12192000" cy="5006975"/>
          </a:xfrm>
          <a:solidFill>
            <a:schemeClr val="bg1">
              <a:alpha val="74000"/>
            </a:schemeClr>
          </a:solidFill>
        </p:spPr>
        <p:txBody>
          <a:bodyPr>
            <a:normAutofit/>
          </a:bodyPr>
          <a:lstStyle/>
          <a:p>
            <a:pPr marL="45720" indent="0" algn="ctr">
              <a:buNone/>
            </a:pPr>
            <a:r>
              <a:rPr lang="en-US" sz="2800" b="1" dirty="0"/>
              <a:t>“For the youth in the justice system, the program or facility in which he or she is placed becomes the developmental setting and thus can have a substantial impact- positive or negative- on the youth’s future developmental trajectory in ways that may affect recidivism.” </a:t>
            </a:r>
          </a:p>
          <a:p>
            <a:pPr marL="45720" indent="0">
              <a:buNone/>
            </a:pPr>
            <a:endParaRPr lang="en-US" sz="2800" b="1" dirty="0"/>
          </a:p>
          <a:p>
            <a:pPr marL="45720" indent="0" algn="ctr">
              <a:buNone/>
            </a:pPr>
            <a:r>
              <a:rPr lang="en-US" sz="2800" b="1" i="1" dirty="0"/>
              <a:t>				National Academy of Sciences</a:t>
            </a:r>
          </a:p>
        </p:txBody>
      </p:sp>
    </p:spTree>
    <p:custDataLst>
      <p:tags r:id="rId1"/>
    </p:custDataLst>
    <p:extLst>
      <p:ext uri="{BB962C8B-B14F-4D97-AF65-F5344CB8AC3E}">
        <p14:creationId xmlns:p14="http://schemas.microsoft.com/office/powerpoint/2010/main" val="2226053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411F75-D94E-4F90-9893-E2F759A23103}"/>
              </a:ext>
            </a:extLst>
          </p:cNvPr>
          <p:cNvPicPr>
            <a:picLocks noChangeAspect="1"/>
          </p:cNvPicPr>
          <p:nvPr/>
        </p:nvPicPr>
        <p:blipFill>
          <a:blip r:embed="rId4"/>
          <a:stretch>
            <a:fillRect/>
          </a:stretch>
        </p:blipFill>
        <p:spPr>
          <a:xfrm>
            <a:off x="0" y="0"/>
            <a:ext cx="12192000" cy="6858000"/>
          </a:xfrm>
          <a:prstGeom prst="rect">
            <a:avLst/>
          </a:prstGeom>
        </p:spPr>
      </p:pic>
      <p:sp>
        <p:nvSpPr>
          <p:cNvPr id="4" name="Title 3"/>
          <p:cNvSpPr>
            <a:spLocks noGrp="1"/>
          </p:cNvSpPr>
          <p:nvPr>
            <p:ph type="title"/>
          </p:nvPr>
        </p:nvSpPr>
        <p:spPr>
          <a:xfrm>
            <a:off x="252918" y="3556000"/>
            <a:ext cx="8497382" cy="2169020"/>
          </a:xfrm>
          <a:noFill/>
        </p:spPr>
        <p:txBody>
          <a:bodyPr>
            <a:normAutofit/>
          </a:bodyPr>
          <a:lstStyle/>
          <a:p>
            <a:r>
              <a:rPr lang="en-US" sz="5900" b="1" dirty="0">
                <a:solidFill>
                  <a:schemeClr val="tx1"/>
                </a:solidFill>
              </a:rPr>
              <a:t/>
            </a:r>
            <a:br>
              <a:rPr lang="en-US" sz="5900" b="1" dirty="0">
                <a:solidFill>
                  <a:schemeClr val="tx1"/>
                </a:solidFill>
              </a:rPr>
            </a:br>
            <a:r>
              <a:rPr lang="en-US" sz="5900" b="1" dirty="0">
                <a:solidFill>
                  <a:schemeClr val="tx1"/>
                </a:solidFill>
              </a:rPr>
              <a:t>Purpose of Detention </a:t>
            </a:r>
          </a:p>
        </p:txBody>
      </p:sp>
      <p:sp>
        <p:nvSpPr>
          <p:cNvPr id="8" name="TextBox 7">
            <a:extLst>
              <a:ext uri="{FF2B5EF4-FFF2-40B4-BE49-F238E27FC236}">
                <a16:creationId xmlns:a16="http://schemas.microsoft.com/office/drawing/2014/main" id="{18A19F03-2CCC-4C20-AF3C-0ABDCB3FC29B}"/>
              </a:ext>
            </a:extLst>
          </p:cNvPr>
          <p:cNvSpPr txBox="1"/>
          <p:nvPr/>
        </p:nvSpPr>
        <p:spPr>
          <a:xfrm>
            <a:off x="7402146" y="3429000"/>
            <a:ext cx="2947737" cy="369332"/>
          </a:xfrm>
          <a:prstGeom prst="rect">
            <a:avLst/>
          </a:prstGeom>
          <a:noFill/>
        </p:spPr>
        <p:txBody>
          <a:bodyPr wrap="square" rtlCol="0">
            <a:spAutoFit/>
          </a:bodyPr>
          <a:lstStyle/>
          <a:p>
            <a:r>
              <a:rPr lang="en-US" b="1" dirty="0"/>
              <a:t>Pima County Juvenile Court </a:t>
            </a:r>
          </a:p>
        </p:txBody>
      </p:sp>
    </p:spTree>
    <p:extLst>
      <p:ext uri="{BB962C8B-B14F-4D97-AF65-F5344CB8AC3E}">
        <p14:creationId xmlns:p14="http://schemas.microsoft.com/office/powerpoint/2010/main" val="46665650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A6EDE-65DE-4BE1-B3FE-E4850C1E79E5}"/>
              </a:ext>
            </a:extLst>
          </p:cNvPr>
          <p:cNvSpPr>
            <a:spLocks noGrp="1"/>
          </p:cNvSpPr>
          <p:nvPr>
            <p:ph type="title"/>
          </p:nvPr>
        </p:nvSpPr>
        <p:spPr/>
        <p:txBody>
          <a:bodyPr/>
          <a:lstStyle/>
          <a:p>
            <a:pPr algn="ctr"/>
            <a:r>
              <a:rPr lang="en-US" dirty="0"/>
              <a:t>Pima County</a:t>
            </a:r>
            <a:br>
              <a:rPr lang="en-US" dirty="0"/>
            </a:br>
            <a:r>
              <a:rPr lang="en-US" dirty="0"/>
              <a:t>Demographics</a:t>
            </a:r>
          </a:p>
        </p:txBody>
      </p:sp>
      <p:sp>
        <p:nvSpPr>
          <p:cNvPr id="3" name="Text Placeholder 2">
            <a:extLst>
              <a:ext uri="{FF2B5EF4-FFF2-40B4-BE49-F238E27FC236}">
                <a16:creationId xmlns:a16="http://schemas.microsoft.com/office/drawing/2014/main" id="{175BCA22-A34C-4379-943D-16DC850CE342}"/>
              </a:ext>
            </a:extLst>
          </p:cNvPr>
          <p:cNvSpPr>
            <a:spLocks noGrp="1"/>
          </p:cNvSpPr>
          <p:nvPr>
            <p:ph type="body" idx="1"/>
          </p:nvPr>
        </p:nvSpPr>
        <p:spPr>
          <a:xfrm>
            <a:off x="3867912" y="1242646"/>
            <a:ext cx="3474720" cy="588660"/>
          </a:xfrm>
        </p:spPr>
        <p:txBody>
          <a:bodyPr/>
          <a:lstStyle/>
          <a:p>
            <a:pPr algn="ctr"/>
            <a:r>
              <a:rPr lang="en-US" dirty="0"/>
              <a:t>By Race</a:t>
            </a:r>
          </a:p>
        </p:txBody>
      </p:sp>
      <p:sp>
        <p:nvSpPr>
          <p:cNvPr id="5" name="Text Placeholder 4">
            <a:extLst>
              <a:ext uri="{FF2B5EF4-FFF2-40B4-BE49-F238E27FC236}">
                <a16:creationId xmlns:a16="http://schemas.microsoft.com/office/drawing/2014/main" id="{1AC697FA-498D-4DE6-B4A8-8070A3101A51}"/>
              </a:ext>
            </a:extLst>
          </p:cNvPr>
          <p:cNvSpPr>
            <a:spLocks noGrp="1"/>
          </p:cNvSpPr>
          <p:nvPr>
            <p:ph type="body" sz="quarter" idx="3"/>
          </p:nvPr>
        </p:nvSpPr>
        <p:spPr/>
        <p:txBody>
          <a:bodyPr/>
          <a:lstStyle/>
          <a:p>
            <a:pPr algn="ctr"/>
            <a:r>
              <a:rPr lang="en-US" dirty="0"/>
              <a:t>By Ethnicity</a:t>
            </a:r>
          </a:p>
        </p:txBody>
      </p:sp>
      <p:graphicFrame>
        <p:nvGraphicFramePr>
          <p:cNvPr id="7" name="Content Placeholder 6">
            <a:extLst>
              <a:ext uri="{FF2B5EF4-FFF2-40B4-BE49-F238E27FC236}">
                <a16:creationId xmlns:a16="http://schemas.microsoft.com/office/drawing/2014/main" id="{85CB6EDC-59E7-4651-986E-F18D22FF1F7B}"/>
              </a:ext>
            </a:extLst>
          </p:cNvPr>
          <p:cNvGraphicFramePr>
            <a:graphicFrameLocks noGrp="1"/>
          </p:cNvGraphicFramePr>
          <p:nvPr>
            <p:ph sz="quarter" idx="4"/>
            <p:extLst>
              <p:ext uri="{D42A27DB-BD31-4B8C-83A1-F6EECF244321}">
                <p14:modId xmlns:p14="http://schemas.microsoft.com/office/powerpoint/2010/main" val="3030257889"/>
              </p:ext>
            </p:extLst>
          </p:nvPr>
        </p:nvGraphicFramePr>
        <p:xfrm>
          <a:off x="7819846" y="1831306"/>
          <a:ext cx="3949168" cy="40888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a:extLst>
              <a:ext uri="{FF2B5EF4-FFF2-40B4-BE49-F238E27FC236}">
                <a16:creationId xmlns:a16="http://schemas.microsoft.com/office/drawing/2014/main" id="{55780EDE-9AA8-4D57-AB79-A8E185CD0804}"/>
              </a:ext>
            </a:extLst>
          </p:cNvPr>
          <p:cNvGraphicFramePr>
            <a:graphicFrameLocks noGrp="1"/>
          </p:cNvGraphicFramePr>
          <p:nvPr>
            <p:ph sz="half" idx="2"/>
            <p:extLst>
              <p:ext uri="{D42A27DB-BD31-4B8C-83A1-F6EECF244321}">
                <p14:modId xmlns:p14="http://schemas.microsoft.com/office/powerpoint/2010/main" val="2752146507"/>
              </p:ext>
            </p:extLst>
          </p:nvPr>
        </p:nvGraphicFramePr>
        <p:xfrm>
          <a:off x="3676232" y="1831306"/>
          <a:ext cx="4051092" cy="40888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43141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0B1F-2943-44E7-B5BB-4387BDA22185}"/>
              </a:ext>
            </a:extLst>
          </p:cNvPr>
          <p:cNvSpPr>
            <a:spLocks noGrp="1"/>
          </p:cNvSpPr>
          <p:nvPr>
            <p:ph type="title"/>
          </p:nvPr>
        </p:nvSpPr>
        <p:spPr/>
        <p:txBody>
          <a:bodyPr>
            <a:normAutofit/>
          </a:bodyPr>
          <a:lstStyle/>
          <a:p>
            <a:r>
              <a:rPr lang="en-US" sz="4800" dirty="0"/>
              <a:t>Today’s Webinar</a:t>
            </a:r>
          </a:p>
        </p:txBody>
      </p:sp>
      <p:sp>
        <p:nvSpPr>
          <p:cNvPr id="3" name="Content Placeholder 2">
            <a:extLst>
              <a:ext uri="{FF2B5EF4-FFF2-40B4-BE49-F238E27FC236}">
                <a16:creationId xmlns:a16="http://schemas.microsoft.com/office/drawing/2014/main" id="{FEA8D342-7AFB-4ADC-995E-5A39B42FB4F1}"/>
              </a:ext>
            </a:extLst>
          </p:cNvPr>
          <p:cNvSpPr>
            <a:spLocks noGrp="1"/>
          </p:cNvSpPr>
          <p:nvPr>
            <p:ph idx="1"/>
          </p:nvPr>
        </p:nvSpPr>
        <p:spPr/>
        <p:txBody>
          <a:bodyPr>
            <a:normAutofit/>
          </a:bodyPr>
          <a:lstStyle/>
          <a:p>
            <a:r>
              <a:rPr lang="en-US" sz="3600" dirty="0"/>
              <a:t>Dangers of Detention</a:t>
            </a:r>
          </a:p>
          <a:p>
            <a:r>
              <a:rPr lang="en-US" sz="3600" dirty="0"/>
              <a:t>Adolescent Brain Development </a:t>
            </a:r>
          </a:p>
          <a:p>
            <a:r>
              <a:rPr lang="en-US" sz="3600" dirty="0"/>
              <a:t>Purpose of Detention </a:t>
            </a:r>
          </a:p>
          <a:p>
            <a:r>
              <a:rPr lang="en-US" sz="3600" dirty="0"/>
              <a:t>Cost of Detention </a:t>
            </a:r>
          </a:p>
          <a:p>
            <a:pPr marL="0" indent="0">
              <a:buNone/>
            </a:pPr>
            <a:endParaRPr lang="en-US" sz="3600" dirty="0"/>
          </a:p>
        </p:txBody>
      </p:sp>
    </p:spTree>
    <p:extLst>
      <p:ext uri="{BB962C8B-B14F-4D97-AF65-F5344CB8AC3E}">
        <p14:creationId xmlns:p14="http://schemas.microsoft.com/office/powerpoint/2010/main" val="310857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6CDF-B5E0-4370-8AC5-62227AAA160C}"/>
              </a:ext>
            </a:extLst>
          </p:cNvPr>
          <p:cNvSpPr>
            <a:spLocks noGrp="1"/>
          </p:cNvSpPr>
          <p:nvPr>
            <p:ph type="title"/>
          </p:nvPr>
        </p:nvSpPr>
        <p:spPr/>
        <p:txBody>
          <a:bodyPr/>
          <a:lstStyle/>
          <a:p>
            <a:r>
              <a:rPr lang="en-US" dirty="0"/>
              <a:t>Arizona Rules of Procedure for the Juvenile Court </a:t>
            </a:r>
          </a:p>
        </p:txBody>
      </p:sp>
      <p:sp>
        <p:nvSpPr>
          <p:cNvPr id="3" name="Content Placeholder 2">
            <a:extLst>
              <a:ext uri="{FF2B5EF4-FFF2-40B4-BE49-F238E27FC236}">
                <a16:creationId xmlns:a16="http://schemas.microsoft.com/office/drawing/2014/main" id="{01060EF6-B09F-4D28-B1B3-7E8487BFD03B}"/>
              </a:ext>
            </a:extLst>
          </p:cNvPr>
          <p:cNvSpPr>
            <a:spLocks noGrp="1"/>
          </p:cNvSpPr>
          <p:nvPr>
            <p:ph idx="1"/>
          </p:nvPr>
        </p:nvSpPr>
        <p:spPr>
          <a:xfrm>
            <a:off x="3594100" y="864108"/>
            <a:ext cx="8153400" cy="5120640"/>
          </a:xfrm>
        </p:spPr>
        <p:txBody>
          <a:bodyPr/>
          <a:lstStyle/>
          <a:p>
            <a:pPr marL="457200" lvl="1" indent="0">
              <a:buNone/>
            </a:pPr>
            <a:r>
              <a:rPr lang="en-US" sz="3600" b="1" dirty="0"/>
              <a:t>Detention and Probable Cause Hearing: </a:t>
            </a:r>
            <a:r>
              <a:rPr lang="en-US" sz="3600" dirty="0"/>
              <a:t>Rule 23(d) </a:t>
            </a:r>
          </a:p>
          <a:p>
            <a:pPr marL="457200" lvl="1" indent="0">
              <a:buNone/>
            </a:pPr>
            <a:endParaRPr lang="en-US" sz="2000" dirty="0"/>
          </a:p>
          <a:p>
            <a:pPr marL="914400" lvl="1" indent="-457200"/>
            <a:r>
              <a:rPr lang="en-US" sz="2400" dirty="0"/>
              <a:t>Will not be present, flight risk</a:t>
            </a:r>
          </a:p>
          <a:p>
            <a:pPr marL="914400" lvl="1" indent="-457200"/>
            <a:r>
              <a:rPr lang="en-US" sz="2400" dirty="0"/>
              <a:t>Likely to commit an offense injurious to self or others</a:t>
            </a:r>
          </a:p>
          <a:p>
            <a:pPr marL="914400" lvl="1" indent="-457200"/>
            <a:r>
              <a:rPr lang="en-US" sz="2400" dirty="0"/>
              <a:t>Must be held for other jurisdiction</a:t>
            </a:r>
          </a:p>
          <a:p>
            <a:pPr marL="914400" lvl="1" indent="-457200"/>
            <a:r>
              <a:rPr lang="en-US" sz="2400" dirty="0"/>
              <a:t>Interests of minor or public require custodial protection</a:t>
            </a:r>
          </a:p>
          <a:p>
            <a:pPr marL="914400" lvl="1" indent="-457200"/>
            <a:r>
              <a:rPr lang="en-US" sz="2400" dirty="0"/>
              <a:t>Must be held pending filing of complaint in adult court </a:t>
            </a:r>
          </a:p>
          <a:p>
            <a:pPr marL="800100" lvl="1" indent="-342900"/>
            <a:endParaRPr lang="en-US" sz="2000" dirty="0"/>
          </a:p>
          <a:p>
            <a:endParaRPr lang="en-US" dirty="0"/>
          </a:p>
        </p:txBody>
      </p:sp>
    </p:spTree>
    <p:extLst>
      <p:ext uri="{BB962C8B-B14F-4D97-AF65-F5344CB8AC3E}">
        <p14:creationId xmlns:p14="http://schemas.microsoft.com/office/powerpoint/2010/main" val="189058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FB8B9-1B55-4D06-A41E-0B60053327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3598550" y="736600"/>
            <a:ext cx="8237636" cy="5359400"/>
          </a:xfrm>
          <a:prstGeom prst="rect">
            <a:avLst/>
          </a:prstGeom>
        </p:spPr>
      </p:pic>
      <p:sp>
        <p:nvSpPr>
          <p:cNvPr id="2" name="Title 1"/>
          <p:cNvSpPr>
            <a:spLocks noGrp="1"/>
          </p:cNvSpPr>
          <p:nvPr>
            <p:ph type="title"/>
          </p:nvPr>
        </p:nvSpPr>
        <p:spPr/>
        <p:txBody>
          <a:bodyPr/>
          <a:lstStyle/>
          <a:p>
            <a:r>
              <a:rPr lang="en-US" dirty="0"/>
              <a:t>Why Not Detain on 23(d)?</a:t>
            </a:r>
          </a:p>
        </p:txBody>
      </p:sp>
      <p:sp>
        <p:nvSpPr>
          <p:cNvPr id="3" name="Content Placeholder 2"/>
          <p:cNvSpPr>
            <a:spLocks noGrp="1"/>
          </p:cNvSpPr>
          <p:nvPr>
            <p:ph idx="1"/>
          </p:nvPr>
        </p:nvSpPr>
        <p:spPr>
          <a:xfrm>
            <a:off x="3598550" y="736600"/>
            <a:ext cx="8237636" cy="5359400"/>
          </a:xfrm>
          <a:solidFill>
            <a:schemeClr val="bg1">
              <a:alpha val="78000"/>
            </a:schemeClr>
          </a:solidFill>
        </p:spPr>
        <p:txBody>
          <a:bodyPr>
            <a:normAutofit fontScale="92500" lnSpcReduction="10000"/>
          </a:bodyPr>
          <a:lstStyle/>
          <a:p>
            <a:pPr marL="914400" lvl="1" indent="-457200"/>
            <a:endParaRPr lang="en-US" sz="2400" i="1" dirty="0"/>
          </a:p>
          <a:p>
            <a:pPr marL="914400" lvl="1" indent="-457200"/>
            <a:endParaRPr lang="en-US" sz="2400" i="1" dirty="0"/>
          </a:p>
          <a:p>
            <a:pPr marL="914400" lvl="1" indent="-457200"/>
            <a:endParaRPr lang="en-US" sz="2400" i="1" dirty="0"/>
          </a:p>
          <a:p>
            <a:pPr marL="914400" lvl="1" indent="-457200"/>
            <a:r>
              <a:rPr lang="en-US" sz="2400" b="1" dirty="0"/>
              <a:t>Parent/Guardian/DCS role in appearing for court</a:t>
            </a:r>
          </a:p>
          <a:p>
            <a:pPr marL="457200" lvl="1" indent="0">
              <a:buNone/>
            </a:pPr>
            <a:r>
              <a:rPr lang="en-US" sz="2400" b="1" dirty="0"/>
              <a:t> </a:t>
            </a:r>
          </a:p>
          <a:p>
            <a:pPr marL="914400" lvl="1" indent="-457200"/>
            <a:r>
              <a:rPr lang="en-US" sz="2400" b="1" dirty="0"/>
              <a:t>There is a safe place to release</a:t>
            </a:r>
          </a:p>
          <a:p>
            <a:pPr marL="914400" lvl="1" indent="-457200"/>
            <a:endParaRPr lang="en-US" sz="2400" b="1" dirty="0"/>
          </a:p>
          <a:p>
            <a:pPr marL="914400" lvl="1" indent="-457200"/>
            <a:r>
              <a:rPr lang="en-US" sz="2400" b="1" dirty="0"/>
              <a:t>Potentially a victim</a:t>
            </a:r>
          </a:p>
          <a:p>
            <a:pPr marL="914400" lvl="1" indent="-457200"/>
            <a:endParaRPr lang="en-US" sz="2400" b="1" dirty="0"/>
          </a:p>
          <a:p>
            <a:pPr marL="914400" lvl="1" indent="-457200"/>
            <a:r>
              <a:rPr lang="en-US" sz="2400" b="1" dirty="0"/>
              <a:t>Negative demeanor </a:t>
            </a:r>
          </a:p>
          <a:p>
            <a:pPr marL="457200" lvl="1" indent="0">
              <a:buNone/>
            </a:pPr>
            <a:endParaRPr lang="en-US" sz="2400" b="1" dirty="0"/>
          </a:p>
          <a:p>
            <a:pPr marL="914400" lvl="1" indent="-457200"/>
            <a:r>
              <a:rPr lang="en-US" sz="2400" b="1" dirty="0"/>
              <a:t>No charges pending (</a:t>
            </a:r>
            <a:r>
              <a:rPr lang="en-US" sz="2400" b="1" dirty="0" err="1"/>
              <a:t>ie</a:t>
            </a:r>
            <a:r>
              <a:rPr lang="en-US" sz="2400" b="1" dirty="0"/>
              <a:t>: ICE Holds)</a:t>
            </a:r>
          </a:p>
          <a:p>
            <a:pPr marL="457200" lvl="1" indent="0">
              <a:buNone/>
            </a:pPr>
            <a:endParaRPr lang="en-US" sz="2400" b="1" dirty="0"/>
          </a:p>
          <a:p>
            <a:pPr marL="914400" lvl="1" indent="-457200"/>
            <a:r>
              <a:rPr lang="en-US" sz="2400" b="1" dirty="0"/>
              <a:t>The impact of detaining will cause greater trauma than the risk to the community</a:t>
            </a:r>
          </a:p>
          <a:p>
            <a:pPr marL="457200" lvl="1" indent="0">
              <a:buNone/>
            </a:pPr>
            <a:endParaRPr lang="en-US" sz="3200" b="1" i="1" dirty="0"/>
          </a:p>
          <a:p>
            <a:pPr marL="457200" lvl="1" indent="0">
              <a:buNone/>
            </a:pPr>
            <a:endParaRPr lang="en-US" sz="3200" b="1" dirty="0"/>
          </a:p>
          <a:p>
            <a:pPr lvl="4"/>
            <a:endParaRPr lang="en-US" i="1" dirty="0"/>
          </a:p>
          <a:p>
            <a:pPr lvl="1"/>
            <a:endParaRPr lang="en-US" dirty="0"/>
          </a:p>
        </p:txBody>
      </p:sp>
    </p:spTree>
    <p:extLst>
      <p:ext uri="{BB962C8B-B14F-4D97-AF65-F5344CB8AC3E}">
        <p14:creationId xmlns:p14="http://schemas.microsoft.com/office/powerpoint/2010/main" val="90036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Pima County Alternatives </a:t>
            </a:r>
          </a:p>
        </p:txBody>
      </p:sp>
      <p:sp>
        <p:nvSpPr>
          <p:cNvPr id="3" name="Content Placeholder 2"/>
          <p:cNvSpPr>
            <a:spLocks noGrp="1"/>
          </p:cNvSpPr>
          <p:nvPr>
            <p:ph idx="1"/>
          </p:nvPr>
        </p:nvSpPr>
        <p:spPr/>
        <p:txBody>
          <a:bodyPr>
            <a:normAutofit/>
          </a:bodyPr>
          <a:lstStyle/>
          <a:p>
            <a:pPr marL="182880" lvl="2"/>
            <a:r>
              <a:rPr lang="en-US" sz="2800" dirty="0"/>
              <a:t>GPS Monitoring </a:t>
            </a:r>
          </a:p>
          <a:p>
            <a:pPr marL="182880" lvl="2"/>
            <a:r>
              <a:rPr lang="en-US" sz="2800" dirty="0"/>
              <a:t>Evening Reporting Center</a:t>
            </a:r>
          </a:p>
          <a:p>
            <a:pPr marL="182880" lvl="2"/>
            <a:r>
              <a:rPr lang="en-US" sz="2800" dirty="0"/>
              <a:t>Community Partners and Resources</a:t>
            </a:r>
          </a:p>
          <a:p>
            <a:pPr marL="182880" lvl="2"/>
            <a:r>
              <a:rPr lang="en-US" sz="2800" dirty="0"/>
              <a:t>Alternative Community Engagement Services Center (ACES) </a:t>
            </a:r>
            <a:endParaRPr lang="en-US" dirty="0"/>
          </a:p>
          <a:p>
            <a:pPr lvl="1"/>
            <a:endParaRPr lang="en-US" dirty="0"/>
          </a:p>
        </p:txBody>
      </p:sp>
    </p:spTree>
    <p:extLst>
      <p:ext uri="{BB962C8B-B14F-4D97-AF65-F5344CB8AC3E}">
        <p14:creationId xmlns:p14="http://schemas.microsoft.com/office/powerpoint/2010/main" val="2604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3186967" cy="4601183"/>
          </a:xfrm>
        </p:spPr>
        <p:txBody>
          <a:bodyPr/>
          <a:lstStyle/>
          <a:p>
            <a:r>
              <a:rPr lang="en-US" dirty="0"/>
              <a:t/>
            </a:r>
            <a:br>
              <a:rPr lang="en-US" dirty="0"/>
            </a:br>
            <a:r>
              <a:rPr lang="en-US" dirty="0"/>
              <a:t>Nebraska Rev. Stat. 43-248 </a:t>
            </a:r>
            <a:br>
              <a:rPr lang="en-US" dirty="0"/>
            </a:b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a:t>Juvenile may be taken into temp. custody when:</a:t>
            </a:r>
          </a:p>
          <a:p>
            <a:pPr marL="0" indent="0">
              <a:buNone/>
            </a:pPr>
            <a:endParaRPr lang="en-US" sz="800" dirty="0"/>
          </a:p>
          <a:p>
            <a:r>
              <a:rPr lang="en-US" sz="2400" dirty="0"/>
              <a:t>Age of juvenile is 11 years or older</a:t>
            </a:r>
          </a:p>
          <a:p>
            <a:r>
              <a:rPr lang="en-US" sz="2400" dirty="0"/>
              <a:t>Immediate removal necessary for juvenile’s protection</a:t>
            </a:r>
          </a:p>
          <a:p>
            <a:r>
              <a:rPr lang="en-US" sz="2400" dirty="0"/>
              <a:t>Reasons of mental illness and dangerous, risk of harm before court hearing</a:t>
            </a:r>
          </a:p>
          <a:p>
            <a:r>
              <a:rPr lang="en-US" sz="2400" dirty="0"/>
              <a:t>Reasonable grounds to believe juvenile has run away </a:t>
            </a:r>
          </a:p>
          <a:p>
            <a:r>
              <a:rPr lang="en-US" sz="2400" dirty="0"/>
              <a:t>Reasonable cause to believe juvenile is in VOP and that juvenile is flight risk or danger to lives/property</a:t>
            </a:r>
          </a:p>
          <a:p>
            <a:r>
              <a:rPr lang="en-US" sz="2400" dirty="0"/>
              <a:t>Truancy, or</a:t>
            </a:r>
          </a:p>
          <a:p>
            <a:r>
              <a:rPr lang="en-US" sz="2400" dirty="0"/>
              <a:t>Reasonable grounds to believe juvenile is immune from prosecution for prostitution under Neb. Rev. Stat. 28-801(5)</a:t>
            </a:r>
          </a:p>
        </p:txBody>
      </p:sp>
    </p:spTree>
    <p:extLst>
      <p:ext uri="{BB962C8B-B14F-4D97-AF65-F5344CB8AC3E}">
        <p14:creationId xmlns:p14="http://schemas.microsoft.com/office/powerpoint/2010/main" val="2667980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Alternatives to Detention </a:t>
            </a:r>
          </a:p>
        </p:txBody>
      </p:sp>
      <p:sp>
        <p:nvSpPr>
          <p:cNvPr id="3" name="Content Placeholder 2"/>
          <p:cNvSpPr>
            <a:spLocks noGrp="1"/>
          </p:cNvSpPr>
          <p:nvPr>
            <p:ph idx="1"/>
          </p:nvPr>
        </p:nvSpPr>
        <p:spPr>
          <a:xfrm>
            <a:off x="7946571" y="1016508"/>
            <a:ext cx="3374572" cy="5120640"/>
          </a:xfrm>
        </p:spPr>
        <p:txBody>
          <a:bodyPr/>
          <a:lstStyle/>
          <a:p>
            <a:r>
              <a:rPr lang="en-US" sz="2800" dirty="0"/>
              <a:t>Alcohol monitoring bracelet</a:t>
            </a:r>
          </a:p>
          <a:p>
            <a:r>
              <a:rPr lang="en-US" sz="2800" dirty="0"/>
              <a:t>Drug patches  </a:t>
            </a:r>
          </a:p>
          <a:p>
            <a:r>
              <a:rPr lang="en-US" sz="2800" dirty="0"/>
              <a:t>Tracker services</a:t>
            </a:r>
          </a:p>
          <a:p>
            <a:r>
              <a:rPr lang="en-US" sz="2800" dirty="0"/>
              <a:t>Team planning for new solutions</a:t>
            </a:r>
          </a:p>
          <a:p>
            <a:endParaRPr lang="en-US" dirty="0"/>
          </a:p>
          <a:p>
            <a:pPr marL="0" indent="0">
              <a:buNone/>
            </a:pPr>
            <a:endParaRPr lang="en-US" dirty="0"/>
          </a:p>
        </p:txBody>
      </p:sp>
      <p:sp>
        <p:nvSpPr>
          <p:cNvPr id="6" name="Content Placeholder 2"/>
          <p:cNvSpPr txBox="1">
            <a:spLocks/>
          </p:cNvSpPr>
          <p:nvPr/>
        </p:nvSpPr>
        <p:spPr>
          <a:xfrm>
            <a:off x="4021668" y="1016508"/>
            <a:ext cx="3924903" cy="512064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r>
              <a:rPr lang="en-US" sz="2800" dirty="0"/>
              <a:t>Shelter placements</a:t>
            </a:r>
          </a:p>
          <a:p>
            <a:r>
              <a:rPr lang="en-US" sz="2800" dirty="0"/>
              <a:t>Family</a:t>
            </a:r>
          </a:p>
          <a:p>
            <a:r>
              <a:rPr lang="en-US" sz="2800" dirty="0"/>
              <a:t>Respite foster care, if available</a:t>
            </a:r>
          </a:p>
          <a:p>
            <a:r>
              <a:rPr lang="en-US" sz="2800" dirty="0"/>
              <a:t>Electronic monitoring</a:t>
            </a:r>
          </a:p>
          <a:p>
            <a:pPr marL="0" indent="0">
              <a:buNone/>
            </a:pPr>
            <a:endParaRPr lang="en-US" sz="2800" dirty="0"/>
          </a:p>
          <a:p>
            <a:endParaRPr lang="en-US" dirty="0"/>
          </a:p>
        </p:txBody>
      </p:sp>
      <p:sp>
        <p:nvSpPr>
          <p:cNvPr id="5" name="Rectangle 1">
            <a:extLst>
              <a:ext uri="{FF2B5EF4-FFF2-40B4-BE49-F238E27FC236}">
                <a16:creationId xmlns:a16="http://schemas.microsoft.com/office/drawing/2014/main" id="{912DE3EC-5E18-43E4-A2BB-3394DB443361}"/>
              </a:ext>
            </a:extLst>
          </p:cNvPr>
          <p:cNvSpPr>
            <a:spLocks noChangeArrowheads="1"/>
          </p:cNvSpPr>
          <p:nvPr/>
        </p:nvSpPr>
        <p:spPr bwMode="auto">
          <a:xfrm>
            <a:off x="0" y="-832938"/>
            <a:ext cx="1874932" cy="212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4E586A"/>
                </a:solidFill>
                <a:effectLst/>
                <a:latin typeface="Segoe UI" panose="020B0502040204020203" pitchFamily="34" charset="0"/>
                <a:cs typeface="Segoe UI" panose="020B0502040204020203"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05992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Resources</a:t>
            </a:r>
          </a:p>
        </p:txBody>
      </p:sp>
      <p:sp>
        <p:nvSpPr>
          <p:cNvPr id="3" name="Content Placeholder 2"/>
          <p:cNvSpPr>
            <a:spLocks noGrp="1"/>
          </p:cNvSpPr>
          <p:nvPr>
            <p:ph idx="1"/>
          </p:nvPr>
        </p:nvSpPr>
        <p:spPr/>
        <p:txBody>
          <a:bodyPr>
            <a:normAutofit/>
          </a:bodyPr>
          <a:lstStyle/>
          <a:p>
            <a:endParaRPr lang="en-US" sz="3200" dirty="0"/>
          </a:p>
          <a:p>
            <a:r>
              <a:rPr lang="en-US" sz="2800" dirty="0"/>
              <a:t>Increase frequency of hearings</a:t>
            </a:r>
          </a:p>
          <a:p>
            <a:r>
              <a:rPr lang="en-US" sz="2800" dirty="0"/>
              <a:t>Technology – WebEx, Jabber</a:t>
            </a:r>
          </a:p>
          <a:p>
            <a:pPr lvl="1"/>
            <a:r>
              <a:rPr lang="en-US" sz="2800" dirty="0"/>
              <a:t>Troubleshooting tech issues</a:t>
            </a:r>
          </a:p>
          <a:p>
            <a:r>
              <a:rPr lang="en-US" sz="2800" dirty="0"/>
              <a:t>On-call probation officer</a:t>
            </a:r>
          </a:p>
          <a:p>
            <a:r>
              <a:rPr lang="en-US" sz="2800" dirty="0"/>
              <a:t>Probation safety planning</a:t>
            </a:r>
          </a:p>
          <a:p>
            <a:r>
              <a:rPr lang="en-US" sz="2800" dirty="0"/>
              <a:t>Participation of Sidney High School administration in Court process</a:t>
            </a:r>
          </a:p>
          <a:p>
            <a:r>
              <a:rPr lang="en-US" sz="2800" dirty="0"/>
              <a:t>Through the Eyes of the Child Team</a:t>
            </a:r>
          </a:p>
          <a:p>
            <a:endParaRPr lang="en-US" dirty="0"/>
          </a:p>
        </p:txBody>
      </p:sp>
    </p:spTree>
    <p:extLst>
      <p:ext uri="{BB962C8B-B14F-4D97-AF65-F5344CB8AC3E}">
        <p14:creationId xmlns:p14="http://schemas.microsoft.com/office/powerpoint/2010/main" val="299417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C512124-0D13-4ED9-80B7-52AE15B6B4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D8AC5A-DCD7-4DE2-8888-9F0AC9A4EED3}"/>
              </a:ext>
            </a:extLst>
          </p:cNvPr>
          <p:cNvPicPr>
            <a:picLocks noChangeAspect="1"/>
          </p:cNvPicPr>
          <p:nvPr/>
        </p:nvPicPr>
        <p:blipFill rotWithShape="1">
          <a:blip r:embed="rId3">
            <a:alphaModFix amt="35000"/>
            <a:extLst/>
          </a:blip>
          <a:srcRect t="12404" b="3010"/>
          <a:stretch/>
        </p:blipFill>
        <p:spPr>
          <a:xfrm>
            <a:off x="20" y="10"/>
            <a:ext cx="12191980" cy="6857990"/>
          </a:xfrm>
          <a:prstGeom prst="rect">
            <a:avLst/>
          </a:prstGeom>
        </p:spPr>
      </p:pic>
      <p:sp>
        <p:nvSpPr>
          <p:cNvPr id="4" name="Title 3"/>
          <p:cNvSpPr>
            <a:spLocks noGrp="1"/>
          </p:cNvSpPr>
          <p:nvPr>
            <p:ph type="ctrTitle"/>
          </p:nvPr>
        </p:nvSpPr>
        <p:spPr>
          <a:xfrm>
            <a:off x="1069848" y="1298448"/>
            <a:ext cx="7315200" cy="3255264"/>
          </a:xfrm>
        </p:spPr>
        <p:txBody>
          <a:bodyPr>
            <a:normAutofit/>
          </a:bodyPr>
          <a:lstStyle/>
          <a:p>
            <a:r>
              <a:rPr lang="en-US" b="1" dirty="0">
                <a:solidFill>
                  <a:schemeClr val="tx1"/>
                </a:solidFill>
              </a:rPr>
              <a:t>Cost of Detention </a:t>
            </a:r>
          </a:p>
        </p:txBody>
      </p:sp>
    </p:spTree>
    <p:extLst>
      <p:ext uri="{BB962C8B-B14F-4D97-AF65-F5344CB8AC3E}">
        <p14:creationId xmlns:p14="http://schemas.microsoft.com/office/powerpoint/2010/main" val="375435357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Costs?</a:t>
            </a:r>
          </a:p>
        </p:txBody>
      </p:sp>
      <p:sp>
        <p:nvSpPr>
          <p:cNvPr id="3" name="Content Placeholder 2"/>
          <p:cNvSpPr>
            <a:spLocks noGrp="1"/>
          </p:cNvSpPr>
          <p:nvPr>
            <p:ph idx="1"/>
          </p:nvPr>
        </p:nvSpPr>
        <p:spPr>
          <a:xfrm>
            <a:off x="3641557" y="991269"/>
            <a:ext cx="7772400" cy="5016500"/>
          </a:xfrm>
        </p:spPr>
        <p:txBody>
          <a:bodyPr>
            <a:normAutofit/>
          </a:bodyPr>
          <a:lstStyle/>
          <a:p>
            <a:r>
              <a:rPr lang="en-US" sz="2800" dirty="0"/>
              <a:t>Youth fall behind with their education</a:t>
            </a:r>
          </a:p>
          <a:p>
            <a:r>
              <a:rPr lang="en-US" sz="2800" dirty="0"/>
              <a:t>Youth lose connections with positive peers in exchange for connections with potentially negative peers</a:t>
            </a:r>
          </a:p>
          <a:p>
            <a:r>
              <a:rPr lang="en-US" sz="2800" dirty="0"/>
              <a:t>Youth lose connection with family </a:t>
            </a:r>
          </a:p>
          <a:p>
            <a:r>
              <a:rPr lang="en-US" sz="2800" dirty="0"/>
              <a:t>Financial costs to families, communities, counties and the state</a:t>
            </a:r>
          </a:p>
        </p:txBody>
      </p:sp>
    </p:spTree>
    <p:extLst>
      <p:ext uri="{BB962C8B-B14F-4D97-AF65-F5344CB8AC3E}">
        <p14:creationId xmlns:p14="http://schemas.microsoft.com/office/powerpoint/2010/main" val="1221084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Financial Costs</a:t>
            </a:r>
          </a:p>
        </p:txBody>
      </p:sp>
      <p:sp>
        <p:nvSpPr>
          <p:cNvPr id="3" name="Content Placeholder 2"/>
          <p:cNvSpPr>
            <a:spLocks noGrp="1"/>
          </p:cNvSpPr>
          <p:nvPr>
            <p:ph idx="1"/>
          </p:nvPr>
        </p:nvSpPr>
        <p:spPr>
          <a:xfrm>
            <a:off x="3869268" y="864108"/>
            <a:ext cx="7315200" cy="5120640"/>
          </a:xfrm>
        </p:spPr>
        <p:txBody>
          <a:bodyPr>
            <a:normAutofit/>
          </a:bodyPr>
          <a:lstStyle/>
          <a:p>
            <a:r>
              <a:rPr lang="en-US" sz="2800" dirty="0"/>
              <a:t>Law enforcement officers time to transport youth, taking them away from the community</a:t>
            </a:r>
          </a:p>
          <a:p>
            <a:pPr marL="0" indent="0">
              <a:buNone/>
            </a:pPr>
            <a:endParaRPr lang="en-US" sz="2800" dirty="0"/>
          </a:p>
          <a:p>
            <a:r>
              <a:rPr lang="en-US" sz="2800" dirty="0"/>
              <a:t>Housing a youth at a detention facility</a:t>
            </a:r>
          </a:p>
          <a:p>
            <a:pPr marL="0" indent="0">
              <a:buNone/>
            </a:pPr>
            <a:endParaRPr lang="en-US" sz="2800" dirty="0"/>
          </a:p>
          <a:p>
            <a:r>
              <a:rPr lang="en-US" sz="2800" dirty="0"/>
              <a:t>Cost of transportation to and from detention facility</a:t>
            </a:r>
          </a:p>
        </p:txBody>
      </p:sp>
    </p:spTree>
    <p:extLst>
      <p:ext uri="{BB962C8B-B14F-4D97-AF65-F5344CB8AC3E}">
        <p14:creationId xmlns:p14="http://schemas.microsoft.com/office/powerpoint/2010/main" val="618572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Cost Comparison</a:t>
            </a:r>
          </a:p>
        </p:txBody>
      </p:sp>
      <p:sp>
        <p:nvSpPr>
          <p:cNvPr id="13" name="Text Placeholder 12"/>
          <p:cNvSpPr>
            <a:spLocks noGrp="1"/>
          </p:cNvSpPr>
          <p:nvPr>
            <p:ph type="body" idx="1"/>
          </p:nvPr>
        </p:nvSpPr>
        <p:spPr>
          <a:xfrm>
            <a:off x="4266922" y="696036"/>
            <a:ext cx="3474720" cy="514408"/>
          </a:xfrm>
        </p:spPr>
        <p:txBody>
          <a:bodyPr/>
          <a:lstStyle/>
          <a:p>
            <a:pPr algn="ctr"/>
            <a:r>
              <a:rPr lang="en-US" dirty="0"/>
              <a:t>Detention</a:t>
            </a:r>
          </a:p>
        </p:txBody>
      </p:sp>
      <p:sp>
        <p:nvSpPr>
          <p:cNvPr id="14" name="Content Placeholder 13"/>
          <p:cNvSpPr>
            <a:spLocks noGrp="1"/>
          </p:cNvSpPr>
          <p:nvPr>
            <p:ph sz="half" idx="2"/>
          </p:nvPr>
        </p:nvSpPr>
        <p:spPr>
          <a:xfrm>
            <a:off x="3908947" y="1210444"/>
            <a:ext cx="7574507" cy="2067523"/>
          </a:xfrm>
        </p:spPr>
        <p:txBody>
          <a:bodyPr>
            <a:normAutofit/>
          </a:bodyPr>
          <a:lstStyle/>
          <a:p>
            <a:r>
              <a:rPr lang="en-US" sz="2000" dirty="0"/>
              <a:t>$1,400-1,992		Facility Costs</a:t>
            </a:r>
          </a:p>
          <a:p>
            <a:r>
              <a:rPr lang="en-US" sz="2000" dirty="0"/>
              <a:t>$1,200			Round Trip Mileage</a:t>
            </a:r>
          </a:p>
          <a:p>
            <a:r>
              <a:rPr lang="en-US" sz="2000" dirty="0"/>
              <a:t>$300			Law enforcement salary</a:t>
            </a:r>
          </a:p>
          <a:p>
            <a:r>
              <a:rPr lang="en-US" sz="2000" b="1" dirty="0">
                <a:solidFill>
                  <a:srgbClr val="FF0000"/>
                </a:solidFill>
              </a:rPr>
              <a:t>$2,900-$3,222</a:t>
            </a:r>
            <a:r>
              <a:rPr lang="en-US" sz="2000" dirty="0"/>
              <a:t>		</a:t>
            </a:r>
            <a:r>
              <a:rPr lang="en-US" sz="2000" i="1" dirty="0"/>
              <a:t>Total Cost for 7 days of secure </a:t>
            </a:r>
          </a:p>
          <a:p>
            <a:pPr marL="1828800" lvl="4" indent="0">
              <a:buNone/>
            </a:pPr>
            <a:r>
              <a:rPr lang="en-US" sz="2000" i="1" dirty="0"/>
              <a:t>	detention</a:t>
            </a:r>
          </a:p>
        </p:txBody>
      </p:sp>
      <p:sp>
        <p:nvSpPr>
          <p:cNvPr id="15" name="Text Placeholder 14"/>
          <p:cNvSpPr>
            <a:spLocks noGrp="1"/>
          </p:cNvSpPr>
          <p:nvPr>
            <p:ph type="body" sz="quarter" idx="3"/>
          </p:nvPr>
        </p:nvSpPr>
        <p:spPr>
          <a:xfrm>
            <a:off x="4445330" y="3573903"/>
            <a:ext cx="3474720" cy="433538"/>
          </a:xfrm>
        </p:spPr>
        <p:txBody>
          <a:bodyPr/>
          <a:lstStyle/>
          <a:p>
            <a:pPr algn="ctr"/>
            <a:r>
              <a:rPr lang="en-US" dirty="0"/>
              <a:t>Alternatives to Detention</a:t>
            </a:r>
          </a:p>
        </p:txBody>
      </p:sp>
      <p:sp>
        <p:nvSpPr>
          <p:cNvPr id="16" name="Content Placeholder 15"/>
          <p:cNvSpPr>
            <a:spLocks noGrp="1"/>
          </p:cNvSpPr>
          <p:nvPr>
            <p:ph sz="quarter" idx="4"/>
          </p:nvPr>
        </p:nvSpPr>
        <p:spPr>
          <a:xfrm>
            <a:off x="3926028" y="3790672"/>
            <a:ext cx="7152565" cy="2103458"/>
          </a:xfrm>
        </p:spPr>
        <p:txBody>
          <a:bodyPr>
            <a:normAutofit/>
          </a:bodyPr>
          <a:lstStyle/>
          <a:p>
            <a:r>
              <a:rPr lang="en-US" sz="2000" dirty="0"/>
              <a:t>$225			Tracker Services</a:t>
            </a:r>
          </a:p>
          <a:p>
            <a:r>
              <a:rPr lang="en-US" sz="2000" dirty="0"/>
              <a:t>$140			Electronic Monitoring</a:t>
            </a:r>
          </a:p>
          <a:p>
            <a:r>
              <a:rPr lang="en-US" sz="2000" dirty="0"/>
              <a:t>$1,260			Shelter Care</a:t>
            </a:r>
          </a:p>
          <a:p>
            <a:r>
              <a:rPr lang="en-US" sz="2000" b="1" dirty="0">
                <a:solidFill>
                  <a:srgbClr val="FF0000"/>
                </a:solidFill>
              </a:rPr>
              <a:t>$1,625</a:t>
            </a:r>
            <a:r>
              <a:rPr lang="en-US" sz="2000" dirty="0"/>
              <a:t>			</a:t>
            </a:r>
            <a:r>
              <a:rPr lang="en-US" sz="2000" i="1" dirty="0"/>
              <a:t>Total for all three ATD’s for 7 days</a:t>
            </a:r>
          </a:p>
        </p:txBody>
      </p:sp>
    </p:spTree>
    <p:extLst>
      <p:ext uri="{BB962C8B-B14F-4D97-AF65-F5344CB8AC3E}">
        <p14:creationId xmlns:p14="http://schemas.microsoft.com/office/powerpoint/2010/main" val="155155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C512124-0D13-4ED9-80B7-52AE15B6B4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6F7C0AF-37AF-45AC-BEEF-05E84FFB02A6}"/>
              </a:ext>
            </a:extLst>
          </p:cNvPr>
          <p:cNvPicPr>
            <a:picLocks noChangeAspect="1"/>
          </p:cNvPicPr>
          <p:nvPr/>
        </p:nvPicPr>
        <p:blipFill rotWithShape="1">
          <a:blip r:embed="rId3">
            <a:alphaModFix amt="35000"/>
            <a:extLst/>
          </a:blip>
          <a:srcRect t="50957" r="2" b="11544"/>
          <a:stretch/>
        </p:blipFill>
        <p:spPr>
          <a:xfrm>
            <a:off x="0" y="11"/>
            <a:ext cx="12170422" cy="6845817"/>
          </a:xfrm>
          <a:prstGeom prst="rect">
            <a:avLst/>
          </a:prstGeom>
        </p:spPr>
      </p:pic>
      <p:sp>
        <p:nvSpPr>
          <p:cNvPr id="4" name="Title 3">
            <a:extLst>
              <a:ext uri="{FF2B5EF4-FFF2-40B4-BE49-F238E27FC236}">
                <a16:creationId xmlns:a16="http://schemas.microsoft.com/office/drawing/2014/main" id="{3BB17D7A-C097-43A2-819A-964BFBEEE1D1}"/>
              </a:ext>
            </a:extLst>
          </p:cNvPr>
          <p:cNvSpPr>
            <a:spLocks noGrp="1"/>
          </p:cNvSpPr>
          <p:nvPr>
            <p:ph type="ctrTitle"/>
          </p:nvPr>
        </p:nvSpPr>
        <p:spPr>
          <a:xfrm>
            <a:off x="1069848" y="1298448"/>
            <a:ext cx="7315200" cy="3255264"/>
          </a:xfrm>
        </p:spPr>
        <p:txBody>
          <a:bodyPr>
            <a:normAutofit/>
          </a:bodyPr>
          <a:lstStyle/>
          <a:p>
            <a:r>
              <a:rPr lang="en-US" dirty="0">
                <a:solidFill>
                  <a:schemeClr val="tx1"/>
                </a:solidFill>
              </a:rPr>
              <a:t>Dangers of Detention</a:t>
            </a:r>
          </a:p>
        </p:txBody>
      </p:sp>
    </p:spTree>
    <p:extLst>
      <p:ext uri="{BB962C8B-B14F-4D97-AF65-F5344CB8AC3E}">
        <p14:creationId xmlns:p14="http://schemas.microsoft.com/office/powerpoint/2010/main" val="24545645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Detention Costs in Nebraska</a:t>
            </a:r>
          </a:p>
        </p:txBody>
      </p:sp>
      <p:sp>
        <p:nvSpPr>
          <p:cNvPr id="3" name="Content Placeholder 2"/>
          <p:cNvSpPr>
            <a:spLocks noGrp="1"/>
          </p:cNvSpPr>
          <p:nvPr>
            <p:ph idx="1"/>
          </p:nvPr>
        </p:nvSpPr>
        <p:spPr/>
        <p:txBody>
          <a:bodyPr>
            <a:normAutofit/>
          </a:bodyPr>
          <a:lstStyle/>
          <a:p>
            <a:pPr marL="0" indent="0">
              <a:buNone/>
            </a:pPr>
            <a:r>
              <a:rPr lang="en-US" sz="3200" dirty="0"/>
              <a:t>Judge Roland: Costs and logistics seen in County Courts in the 12</a:t>
            </a:r>
            <a:r>
              <a:rPr lang="en-US" sz="3200" baseline="30000" dirty="0"/>
              <a:t>th</a:t>
            </a:r>
            <a:r>
              <a:rPr lang="en-US" sz="3200" dirty="0"/>
              <a:t> Judicial District in Nebraska</a:t>
            </a:r>
          </a:p>
        </p:txBody>
      </p:sp>
    </p:spTree>
    <p:extLst>
      <p:ext uri="{BB962C8B-B14F-4D97-AF65-F5344CB8AC3E}">
        <p14:creationId xmlns:p14="http://schemas.microsoft.com/office/powerpoint/2010/main" val="497336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Things Differently</a:t>
            </a:r>
          </a:p>
        </p:txBody>
      </p:sp>
      <p:sp>
        <p:nvSpPr>
          <p:cNvPr id="3" name="Content Placeholder 2"/>
          <p:cNvSpPr>
            <a:spLocks noGrp="1"/>
          </p:cNvSpPr>
          <p:nvPr>
            <p:ph idx="1"/>
          </p:nvPr>
        </p:nvSpPr>
        <p:spPr/>
        <p:txBody>
          <a:bodyPr>
            <a:normAutofit/>
          </a:bodyPr>
          <a:lstStyle/>
          <a:p>
            <a:r>
              <a:rPr lang="en-US" sz="2400" dirty="0"/>
              <a:t>While in detention, young people do not receive any form of treatment or services</a:t>
            </a:r>
          </a:p>
          <a:p>
            <a:r>
              <a:rPr lang="en-US" sz="2400" dirty="0"/>
              <a:t>Funds spent on detention could be repurposed into community based options while maintaining community safety</a:t>
            </a:r>
          </a:p>
          <a:p>
            <a:r>
              <a:rPr lang="en-US" sz="2400" dirty="0"/>
              <a:t>Community based interventions can lead to behavioral change, which benefits the youth, their family and our communities</a:t>
            </a:r>
          </a:p>
        </p:txBody>
      </p:sp>
    </p:spTree>
    <p:extLst>
      <p:ext uri="{BB962C8B-B14F-4D97-AF65-F5344CB8AC3E}">
        <p14:creationId xmlns:p14="http://schemas.microsoft.com/office/powerpoint/2010/main" val="37209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DF75-AA1D-4C61-81B5-75B333443A4E}"/>
              </a:ext>
            </a:extLst>
          </p:cNvPr>
          <p:cNvSpPr>
            <a:spLocks noGrp="1"/>
          </p:cNvSpPr>
          <p:nvPr>
            <p:ph type="title" idx="4294967295"/>
          </p:nvPr>
        </p:nvSpPr>
        <p:spPr>
          <a:xfrm>
            <a:off x="0" y="1123950"/>
            <a:ext cx="2947988" cy="4600575"/>
          </a:xfrm>
        </p:spPr>
        <p:txBody>
          <a:bodyPr/>
          <a:lstStyle/>
          <a:p>
            <a:r>
              <a:rPr lang="en-US" dirty="0"/>
              <a:t>Next Steps/ Questions?</a:t>
            </a:r>
          </a:p>
        </p:txBody>
      </p:sp>
      <p:sp>
        <p:nvSpPr>
          <p:cNvPr id="5" name="Content Placeholder 4">
            <a:extLst>
              <a:ext uri="{FF2B5EF4-FFF2-40B4-BE49-F238E27FC236}">
                <a16:creationId xmlns:a16="http://schemas.microsoft.com/office/drawing/2014/main" id="{B8F84801-FB74-481B-8A72-B3145AA19AD9}"/>
              </a:ext>
            </a:extLst>
          </p:cNvPr>
          <p:cNvSpPr>
            <a:spLocks noGrp="1"/>
          </p:cNvSpPr>
          <p:nvPr>
            <p:ph idx="4294967295"/>
          </p:nvPr>
        </p:nvSpPr>
        <p:spPr>
          <a:xfrm>
            <a:off x="4900382" y="1123950"/>
            <a:ext cx="7315200" cy="5121275"/>
          </a:xfrm>
        </p:spPr>
        <p:txBody>
          <a:bodyPr>
            <a:normAutofit/>
          </a:bodyPr>
          <a:lstStyle/>
          <a:p>
            <a:pPr marL="0" indent="0">
              <a:buNone/>
            </a:pPr>
            <a:r>
              <a:rPr lang="en-US" sz="4400" b="1" dirty="0"/>
              <a:t>Session 2 March 13</a:t>
            </a:r>
            <a:r>
              <a:rPr lang="en-US" sz="4400" b="1" baseline="30000" dirty="0"/>
              <a:t>th</a:t>
            </a:r>
            <a:r>
              <a:rPr lang="en-US" sz="4400" b="1" dirty="0"/>
              <a:t> </a:t>
            </a:r>
          </a:p>
          <a:p>
            <a:pPr marL="0" indent="0">
              <a:buNone/>
            </a:pPr>
            <a:r>
              <a:rPr lang="en-US" sz="3600" b="1" dirty="0"/>
              <a:t>12:30-1:30 (Central)</a:t>
            </a:r>
          </a:p>
          <a:p>
            <a:pPr marL="0" indent="0">
              <a:buNone/>
            </a:pPr>
            <a:r>
              <a:rPr lang="en-US" sz="3200" i="1" dirty="0"/>
              <a:t>A Conversation about confinement and the purpose of detention</a:t>
            </a:r>
          </a:p>
          <a:p>
            <a:r>
              <a:rPr lang="en-US" sz="2800" dirty="0"/>
              <a:t>Objective Risk Assessment Instruments </a:t>
            </a:r>
          </a:p>
          <a:p>
            <a:r>
              <a:rPr lang="en-US" sz="2800" dirty="0"/>
              <a:t>A Conversation from the Bench</a:t>
            </a:r>
          </a:p>
          <a:p>
            <a:r>
              <a:rPr lang="en-US" sz="2800" dirty="0"/>
              <a:t>Alternatives to Detention</a:t>
            </a:r>
          </a:p>
          <a:p>
            <a:endParaRPr lang="en-US" sz="3200" dirty="0"/>
          </a:p>
          <a:p>
            <a:endParaRPr lang="en-US" sz="3200" dirty="0"/>
          </a:p>
        </p:txBody>
      </p:sp>
      <p:pic>
        <p:nvPicPr>
          <p:cNvPr id="4" name="Picture 3">
            <a:extLst>
              <a:ext uri="{FF2B5EF4-FFF2-40B4-BE49-F238E27FC236}">
                <a16:creationId xmlns:a16="http://schemas.microsoft.com/office/drawing/2014/main" id="{BC093A31-5A24-400F-81B6-821DAC48B629}"/>
              </a:ext>
            </a:extLst>
          </p:cNvPr>
          <p:cNvPicPr>
            <a:picLocks noChangeAspect="1"/>
          </p:cNvPicPr>
          <p:nvPr/>
        </p:nvPicPr>
        <p:blipFill>
          <a:blip r:embed="rId3"/>
          <a:stretch>
            <a:fillRect/>
          </a:stretch>
        </p:blipFill>
        <p:spPr>
          <a:xfrm>
            <a:off x="45353" y="1550986"/>
            <a:ext cx="4831447" cy="3746501"/>
          </a:xfrm>
          <a:prstGeom prst="rect">
            <a:avLst/>
          </a:prstGeom>
        </p:spPr>
      </p:pic>
    </p:spTree>
    <p:extLst>
      <p:ext uri="{BB962C8B-B14F-4D97-AF65-F5344CB8AC3E}">
        <p14:creationId xmlns:p14="http://schemas.microsoft.com/office/powerpoint/2010/main" val="1397756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F728-240F-47B4-B0F4-5D1B705DAF4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C54DA34-C316-4560-9C7A-F3B765CB6D21}"/>
              </a:ext>
            </a:extLst>
          </p:cNvPr>
          <p:cNvSpPr>
            <a:spLocks noGrp="1"/>
          </p:cNvSpPr>
          <p:nvPr>
            <p:ph idx="1"/>
          </p:nvPr>
        </p:nvSpPr>
        <p:spPr/>
        <p:txBody>
          <a:bodyPr>
            <a:normAutofit/>
          </a:bodyPr>
          <a:lstStyle/>
          <a:p>
            <a:pPr lvl="0"/>
            <a:r>
              <a:rPr lang="en-US" dirty="0"/>
              <a:t>National Juvenile Defender Center, </a:t>
            </a:r>
            <a:r>
              <a:rPr lang="en-US" u="sng" dirty="0">
                <a:hlinkClick r:id="rId3"/>
              </a:rPr>
              <a:t>http://njdc.info/</a:t>
            </a:r>
            <a:endParaRPr lang="en-US" dirty="0"/>
          </a:p>
          <a:p>
            <a:pPr lvl="0"/>
            <a:r>
              <a:rPr lang="en-US" dirty="0" err="1"/>
              <a:t>JDAIconnect</a:t>
            </a:r>
            <a:r>
              <a:rPr lang="en-US" dirty="0"/>
              <a:t>, </a:t>
            </a:r>
            <a:r>
              <a:rPr lang="en-US" u="sng" dirty="0">
                <a:hlinkClick r:id="rId4"/>
              </a:rPr>
              <a:t>www.jdaiconnect.org</a:t>
            </a:r>
            <a:r>
              <a:rPr lang="en-US" dirty="0"/>
              <a:t> </a:t>
            </a:r>
          </a:p>
          <a:p>
            <a:r>
              <a:rPr lang="en-US" dirty="0" smtClean="0"/>
              <a:t>Resolution Regarding Juvenile Probation and Adolescent Development </a:t>
            </a:r>
            <a:r>
              <a:rPr lang="en-US" u="sng" dirty="0" smtClean="0">
                <a:hlinkClick r:id="rId5"/>
              </a:rPr>
              <a:t>https</a:t>
            </a:r>
            <a:r>
              <a:rPr lang="en-US" u="sng" dirty="0">
                <a:hlinkClick r:id="rId5"/>
              </a:rPr>
              <a:t>://www.ncjfcj.org/sites/default/files/Fnl_AdoptedProbationPolicyResolution_7-2017_1.pdf</a:t>
            </a:r>
            <a:endParaRPr lang="en-US" dirty="0"/>
          </a:p>
          <a:p>
            <a:r>
              <a:rPr lang="en-US" dirty="0"/>
              <a:t> </a:t>
            </a:r>
            <a:r>
              <a:rPr lang="en-US" dirty="0" smtClean="0"/>
              <a:t>NJDC Adolescent Development Bench Card</a:t>
            </a:r>
            <a:br>
              <a:rPr lang="en-US" dirty="0" smtClean="0"/>
            </a:br>
            <a:r>
              <a:rPr lang="en-US" dirty="0" smtClean="0"/>
              <a:t> </a:t>
            </a:r>
            <a:r>
              <a:rPr lang="en-US" u="sng" dirty="0" smtClean="0">
                <a:hlinkClick r:id="rId6"/>
              </a:rPr>
              <a:t>http</a:t>
            </a:r>
            <a:r>
              <a:rPr lang="en-US" u="sng" dirty="0">
                <a:hlinkClick r:id="rId6"/>
              </a:rPr>
              <a:t>://</a:t>
            </a:r>
            <a:r>
              <a:rPr lang="en-US" u="sng" dirty="0" smtClean="0">
                <a:hlinkClick r:id="rId6"/>
              </a:rPr>
              <a:t>njdc.info/wp-content/uploads/2017/08/NJDC_Adolescent-Development_Bench-Card.pdf</a:t>
            </a:r>
            <a:endParaRPr lang="en-US" dirty="0"/>
          </a:p>
        </p:txBody>
      </p:sp>
    </p:spTree>
    <p:extLst>
      <p:ext uri="{BB962C8B-B14F-4D97-AF65-F5344CB8AC3E}">
        <p14:creationId xmlns:p14="http://schemas.microsoft.com/office/powerpoint/2010/main" val="541817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76AE-4912-4714-BB6C-6E02DE26B66F}"/>
              </a:ext>
            </a:extLst>
          </p:cNvPr>
          <p:cNvSpPr>
            <a:spLocks noGrp="1"/>
          </p:cNvSpPr>
          <p:nvPr>
            <p:ph type="title"/>
          </p:nvPr>
        </p:nvSpPr>
        <p:spPr/>
        <p:txBody>
          <a:bodyPr/>
          <a:lstStyle/>
          <a:p>
            <a:r>
              <a:rPr lang="en-US" dirty="0"/>
              <a:t>Purpose of Detention (POD)</a:t>
            </a:r>
          </a:p>
        </p:txBody>
      </p:sp>
      <p:sp>
        <p:nvSpPr>
          <p:cNvPr id="4" name="Text Placeholder 3">
            <a:extLst>
              <a:ext uri="{FF2B5EF4-FFF2-40B4-BE49-F238E27FC236}">
                <a16:creationId xmlns:a16="http://schemas.microsoft.com/office/drawing/2014/main" id="{6D69778A-9E69-4383-ADD5-A0D2BD5E178D}"/>
              </a:ext>
            </a:extLst>
          </p:cNvPr>
          <p:cNvSpPr>
            <a:spLocks noGrp="1"/>
          </p:cNvSpPr>
          <p:nvPr>
            <p:ph type="body" idx="1"/>
          </p:nvPr>
        </p:nvSpPr>
        <p:spPr/>
        <p:txBody>
          <a:bodyPr/>
          <a:lstStyle/>
          <a:p>
            <a:r>
              <a:rPr lang="en-US" dirty="0"/>
              <a:t>Nebraska POD</a:t>
            </a:r>
          </a:p>
        </p:txBody>
      </p:sp>
      <p:sp>
        <p:nvSpPr>
          <p:cNvPr id="3" name="Content Placeholder 2">
            <a:extLst>
              <a:ext uri="{FF2B5EF4-FFF2-40B4-BE49-F238E27FC236}">
                <a16:creationId xmlns:a16="http://schemas.microsoft.com/office/drawing/2014/main" id="{32ADFECC-DCAB-4762-8046-EE8C8CC162EC}"/>
              </a:ext>
            </a:extLst>
          </p:cNvPr>
          <p:cNvSpPr>
            <a:spLocks noGrp="1"/>
          </p:cNvSpPr>
          <p:nvPr>
            <p:ph sz="half" idx="2"/>
          </p:nvPr>
        </p:nvSpPr>
        <p:spPr>
          <a:xfrm>
            <a:off x="3867911" y="1930936"/>
            <a:ext cx="3474720" cy="4023360"/>
          </a:xfrm>
        </p:spPr>
        <p:txBody>
          <a:bodyPr/>
          <a:lstStyle/>
          <a:p>
            <a:pPr algn="just"/>
            <a:r>
              <a:rPr lang="en-US" dirty="0"/>
              <a:t>The purpose of intake is to detain only those juveniles who pose a severe risk to the community or who are at risk to flee the jurisdiction.  The most appropriate options which are the least restrictive and intrusive to the juvenile and their family will be chosen.  The primary objective is to balance the best interest of the juvenile, family with the safety of the community.</a:t>
            </a:r>
          </a:p>
          <a:p>
            <a:endParaRPr lang="en-US" dirty="0"/>
          </a:p>
        </p:txBody>
      </p:sp>
      <p:sp>
        <p:nvSpPr>
          <p:cNvPr id="5" name="Text Placeholder 4">
            <a:extLst>
              <a:ext uri="{FF2B5EF4-FFF2-40B4-BE49-F238E27FC236}">
                <a16:creationId xmlns:a16="http://schemas.microsoft.com/office/drawing/2014/main" id="{2B2E912F-F3E8-46B4-8101-303ED515DF3D}"/>
              </a:ext>
            </a:extLst>
          </p:cNvPr>
          <p:cNvSpPr>
            <a:spLocks noGrp="1"/>
          </p:cNvSpPr>
          <p:nvPr>
            <p:ph type="body" sz="quarter" idx="3"/>
          </p:nvPr>
        </p:nvSpPr>
        <p:spPr/>
        <p:txBody>
          <a:bodyPr/>
          <a:lstStyle/>
          <a:p>
            <a:r>
              <a:rPr lang="en-US" dirty="0"/>
              <a:t>Arizona POD</a:t>
            </a:r>
          </a:p>
        </p:txBody>
      </p:sp>
      <p:sp>
        <p:nvSpPr>
          <p:cNvPr id="6" name="Content Placeholder 5">
            <a:extLst>
              <a:ext uri="{FF2B5EF4-FFF2-40B4-BE49-F238E27FC236}">
                <a16:creationId xmlns:a16="http://schemas.microsoft.com/office/drawing/2014/main" id="{14CB68DF-C5A7-43C2-A2BA-ADF68B798E20}"/>
              </a:ext>
            </a:extLst>
          </p:cNvPr>
          <p:cNvSpPr>
            <a:spLocks noGrp="1"/>
          </p:cNvSpPr>
          <p:nvPr>
            <p:ph sz="quarter" idx="4"/>
          </p:nvPr>
        </p:nvSpPr>
        <p:spPr/>
        <p:txBody>
          <a:bodyPr/>
          <a:lstStyle/>
          <a:p>
            <a:pPr marL="0" indent="0">
              <a:buNone/>
            </a:pPr>
            <a:endParaRPr lang="en-US" dirty="0"/>
          </a:p>
          <a:p>
            <a:pPr algn="just"/>
            <a:r>
              <a:rPr lang="en-US" dirty="0"/>
              <a:t>Youth can be best served within their community and should only be detained if they present a risk to the community or a risk of failing to appear at the next court hearing.</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2" name="Picture 11">
            <a:extLst>
              <a:ext uri="{FF2B5EF4-FFF2-40B4-BE49-F238E27FC236}">
                <a16:creationId xmlns:a16="http://schemas.microsoft.com/office/drawing/2014/main" id="{69446056-7248-4A1D-BD74-6B21FB019768}"/>
              </a:ext>
            </a:extLst>
          </p:cNvPr>
          <p:cNvPicPr>
            <a:picLocks noChangeAspect="1"/>
          </p:cNvPicPr>
          <p:nvPr/>
        </p:nvPicPr>
        <p:blipFill>
          <a:blip r:embed="rId3"/>
          <a:stretch>
            <a:fillRect/>
          </a:stretch>
        </p:blipFill>
        <p:spPr>
          <a:xfrm>
            <a:off x="10502900" y="1019272"/>
            <a:ext cx="790283" cy="812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0B07C49B-FDCE-4FB1-B47B-07405468C1E4}"/>
              </a:ext>
            </a:extLst>
          </p:cNvPr>
          <p:cNvPicPr>
            <a:picLocks noChangeAspect="1"/>
          </p:cNvPicPr>
          <p:nvPr/>
        </p:nvPicPr>
        <p:blipFill>
          <a:blip r:embed="rId4"/>
          <a:stretch>
            <a:fillRect/>
          </a:stretch>
        </p:blipFill>
        <p:spPr>
          <a:xfrm>
            <a:off x="6635162" y="1123836"/>
            <a:ext cx="707469" cy="707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694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6B3CCE6-3D7D-AC46-9877-BAC74626ABE8}" type="slidenum">
              <a:rPr lang="en-US" smtClean="0"/>
              <a:pPr/>
              <a:t>5</a:t>
            </a:fld>
            <a:endParaRPr lang="en-US" dirty="0"/>
          </a:p>
        </p:txBody>
      </p:sp>
      <p:sp>
        <p:nvSpPr>
          <p:cNvPr id="4" name="Title 3"/>
          <p:cNvSpPr>
            <a:spLocks noGrp="1"/>
          </p:cNvSpPr>
          <p:nvPr>
            <p:ph type="title" idx="4294967295"/>
          </p:nvPr>
        </p:nvSpPr>
        <p:spPr>
          <a:xfrm>
            <a:off x="0" y="1123950"/>
            <a:ext cx="2947988" cy="4600575"/>
          </a:xfrm>
        </p:spPr>
        <p:txBody>
          <a:bodyPr>
            <a:normAutofit fontScale="90000"/>
          </a:bodyPr>
          <a:lstStyle/>
          <a:p>
            <a:r>
              <a:rPr lang="en-US" dirty="0"/>
              <a:t>Detention is harmful and does not promote public </a:t>
            </a:r>
            <a:r>
              <a:rPr lang="en-US" dirty="0" err="1"/>
              <a:t>safty</a:t>
            </a:r>
            <a:r>
              <a:rPr lang="en-US" dirty="0"/>
              <a:t> when not reserved for the most serious cases</a:t>
            </a:r>
            <a:br>
              <a:rPr lang="en-US" dirty="0"/>
            </a:br>
            <a:endParaRPr lang="en-US" dirty="0"/>
          </a:p>
        </p:txBody>
      </p:sp>
      <p:sp>
        <p:nvSpPr>
          <p:cNvPr id="6" name="Text Placeholder 5"/>
          <p:cNvSpPr>
            <a:spLocks noGrp="1"/>
          </p:cNvSpPr>
          <p:nvPr>
            <p:ph type="body" sz="quarter" idx="4294967295"/>
          </p:nvPr>
        </p:nvSpPr>
        <p:spPr>
          <a:xfrm>
            <a:off x="3898949" y="974724"/>
            <a:ext cx="8064451" cy="4899025"/>
          </a:xfrm>
        </p:spPr>
        <p:txBody>
          <a:bodyPr/>
          <a:lstStyle/>
          <a:p>
            <a:pPr algn="just"/>
            <a:r>
              <a:rPr lang="en-US" sz="2000" b="1" dirty="0"/>
              <a:t>Increases Recidivism and does not reduce crime. </a:t>
            </a:r>
          </a:p>
          <a:p>
            <a:pPr algn="just"/>
            <a:r>
              <a:rPr lang="en-US" sz="2000" b="1" dirty="0"/>
              <a:t>Pulls kids deeper into the system and slows the natural “aging out of delinquency” Alternatives are more effective at reducing recidivism and at a fraction of the cost. </a:t>
            </a:r>
          </a:p>
          <a:p>
            <a:pPr algn="just"/>
            <a:r>
              <a:rPr lang="en-US" sz="2000" b="1" dirty="0"/>
              <a:t>Detention produces depression and  makes mentally ill youth worse.</a:t>
            </a:r>
          </a:p>
          <a:p>
            <a:pPr algn="just"/>
            <a:r>
              <a:rPr lang="en-US" sz="2000" b="1" dirty="0"/>
              <a:t>Increases risk of self harm (communities have seen double to four times the rate of suicide for youth detained). </a:t>
            </a:r>
          </a:p>
          <a:p>
            <a:pPr algn="just"/>
            <a:r>
              <a:rPr lang="en-US" sz="2000" b="1" dirty="0"/>
              <a:t>Youth with special needs fail to return to school.</a:t>
            </a:r>
          </a:p>
          <a:p>
            <a:pPr algn="just"/>
            <a:r>
              <a:rPr lang="en-US" sz="2000" b="1" dirty="0"/>
              <a:t>Impedes later success in labor market.</a:t>
            </a:r>
          </a:p>
          <a:p>
            <a:pPr algn="just"/>
            <a:r>
              <a:rPr lang="en-US" sz="2000" b="1" dirty="0"/>
              <a:t>Not cost effective. </a:t>
            </a:r>
          </a:p>
          <a:p>
            <a:pPr algn="just"/>
            <a:r>
              <a:rPr lang="en-US" sz="2000" b="1" dirty="0"/>
              <a:t>Has increasingly locked up youth of color at disproportional rates. </a:t>
            </a:r>
          </a:p>
          <a:p>
            <a:endParaRPr lang="en-US" dirty="0"/>
          </a:p>
        </p:txBody>
      </p:sp>
      <p:pic>
        <p:nvPicPr>
          <p:cNvPr id="5" name="Picture 2" descr="http://www.justicepolicy.org/uploads/justicepolicy/images/dangers.jpg/dangers-full;size$250,323.ImageHandler">
            <a:extLst>
              <a:ext uri="{FF2B5EF4-FFF2-40B4-BE49-F238E27FC236}">
                <a16:creationId xmlns:a16="http://schemas.microsoft.com/office/drawing/2014/main" id="{A670776C-BB7E-47DB-B996-79B777443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74724"/>
            <a:ext cx="3898949" cy="50374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4642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11E68F-0448-48B9-A98D-1C1DE568C46A}"/>
              </a:ext>
            </a:extLst>
          </p:cNvPr>
          <p:cNvPicPr>
            <a:picLocks noChangeAspect="1"/>
          </p:cNvPicPr>
          <p:nvPr/>
        </p:nvPicPr>
        <p:blipFill>
          <a:blip r:embed="rId3"/>
          <a:stretch>
            <a:fillRect/>
          </a:stretch>
        </p:blipFill>
        <p:spPr>
          <a:xfrm>
            <a:off x="254452" y="310243"/>
            <a:ext cx="5103015" cy="6249760"/>
          </a:xfrm>
          <a:prstGeom prst="rect">
            <a:avLst/>
          </a:prstGeom>
        </p:spPr>
      </p:pic>
      <p:sp>
        <p:nvSpPr>
          <p:cNvPr id="7" name="TextBox 6">
            <a:extLst>
              <a:ext uri="{FF2B5EF4-FFF2-40B4-BE49-F238E27FC236}">
                <a16:creationId xmlns:a16="http://schemas.microsoft.com/office/drawing/2014/main" id="{9EBC20E7-66A1-48B2-93A0-BF1AF6259D52}"/>
              </a:ext>
            </a:extLst>
          </p:cNvPr>
          <p:cNvSpPr txBox="1"/>
          <p:nvPr/>
        </p:nvSpPr>
        <p:spPr>
          <a:xfrm>
            <a:off x="5718629" y="615043"/>
            <a:ext cx="6221185" cy="6463308"/>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r>
              <a:rPr lang="en-US" sz="2800" dirty="0">
                <a:solidFill>
                  <a:schemeClr val="tx1">
                    <a:lumMod val="75000"/>
                    <a:lumOff val="25000"/>
                  </a:schemeClr>
                </a:solidFill>
              </a:rPr>
              <a:t>8.5% more like to be adjudicated</a:t>
            </a:r>
          </a:p>
          <a:p>
            <a:pPr marL="285750" indent="-285750">
              <a:buFont typeface="Arial" panose="020B0604020202020204" pitchFamily="34" charset="0"/>
              <a:buChar char="•"/>
            </a:pPr>
            <a:r>
              <a:rPr lang="en-US" sz="2800" dirty="0">
                <a:solidFill>
                  <a:schemeClr val="tx1">
                    <a:lumMod val="75000"/>
                    <a:lumOff val="25000"/>
                  </a:schemeClr>
                </a:solidFill>
              </a:rPr>
              <a:t>2x more likely to reoffend </a:t>
            </a:r>
          </a:p>
          <a:p>
            <a:pPr marL="285750" indent="-285750">
              <a:buFont typeface="Arial" panose="020B0604020202020204" pitchFamily="34" charset="0"/>
              <a:buChar char="•"/>
            </a:pPr>
            <a:r>
              <a:rPr lang="en-US" sz="2800" dirty="0">
                <a:solidFill>
                  <a:schemeClr val="tx1">
                    <a:lumMod val="75000"/>
                    <a:lumOff val="25000"/>
                  </a:schemeClr>
                </a:solidFill>
              </a:rPr>
              <a:t>60% do not return to school or dropout within 5 months</a:t>
            </a:r>
          </a:p>
          <a:p>
            <a:pPr marL="285750" indent="-285750">
              <a:buFont typeface="Arial" panose="020B0604020202020204" pitchFamily="34" charset="0"/>
              <a:buChar char="•"/>
            </a:pPr>
            <a:r>
              <a:rPr lang="en-US" sz="2800" dirty="0">
                <a:solidFill>
                  <a:schemeClr val="tx1">
                    <a:lumMod val="75000"/>
                    <a:lumOff val="25000"/>
                  </a:schemeClr>
                </a:solidFill>
              </a:rPr>
              <a:t>Less access to special education services</a:t>
            </a:r>
          </a:p>
          <a:p>
            <a:pPr marL="285750" indent="-285750">
              <a:buFont typeface="Arial" panose="020B0604020202020204" pitchFamily="34" charset="0"/>
              <a:buChar char="•"/>
            </a:pPr>
            <a:r>
              <a:rPr lang="en-US" sz="2800" dirty="0">
                <a:solidFill>
                  <a:schemeClr val="tx1">
                    <a:lumMod val="75000"/>
                    <a:lumOff val="25000"/>
                  </a:schemeClr>
                </a:solidFill>
              </a:rPr>
              <a:t>Fewer hours of Instruction</a:t>
            </a:r>
          </a:p>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endParaRPr lang="en-US" sz="2000" dirty="0">
              <a:solidFill>
                <a:schemeClr val="tx1">
                  <a:lumMod val="75000"/>
                  <a:lumOff val="25000"/>
                </a:schemeClr>
              </a:solidFill>
            </a:endParaRPr>
          </a:p>
          <a:p>
            <a:endParaRPr lang="en-US" sz="2000" dirty="0">
              <a:solidFill>
                <a:schemeClr val="tx1">
                  <a:lumMod val="75000"/>
                  <a:lumOff val="25000"/>
                </a:schemeClr>
              </a:solidFill>
            </a:endParaRPr>
          </a:p>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FAE72BFB-EA7F-4E1B-8C8E-595AAE2505E8}"/>
              </a:ext>
            </a:extLst>
          </p:cNvPr>
          <p:cNvPicPr>
            <a:picLocks noChangeAspect="1"/>
          </p:cNvPicPr>
          <p:nvPr/>
        </p:nvPicPr>
        <p:blipFill>
          <a:blip r:embed="rId4"/>
          <a:stretch>
            <a:fillRect/>
          </a:stretch>
        </p:blipFill>
        <p:spPr>
          <a:xfrm>
            <a:off x="7381421" y="4645025"/>
            <a:ext cx="2895600" cy="1577975"/>
          </a:xfrm>
          <a:prstGeom prst="rect">
            <a:avLst/>
          </a:prstGeom>
        </p:spPr>
      </p:pic>
    </p:spTree>
    <p:extLst>
      <p:ext uri="{BB962C8B-B14F-4D97-AF65-F5344CB8AC3E}">
        <p14:creationId xmlns:p14="http://schemas.microsoft.com/office/powerpoint/2010/main" val="77342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A178560-78C9-4CB5-BE46-05302CDA8E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7EF7D09-CE65-42EA-9833-F2F9EF4CEE1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r="9357" b="1"/>
          <a:stretch/>
        </p:blipFill>
        <p:spPr>
          <a:xfrm>
            <a:off x="20" y="1"/>
            <a:ext cx="12188932" cy="6858000"/>
          </a:xfrm>
          <a:prstGeom prst="rect">
            <a:avLst/>
          </a:prstGeom>
        </p:spPr>
      </p:pic>
      <p:sp>
        <p:nvSpPr>
          <p:cNvPr id="30" name="Rectangle 29">
            <a:extLst>
              <a:ext uri="{FF2B5EF4-FFF2-40B4-BE49-F238E27FC236}">
                <a16:creationId xmlns:a16="http://schemas.microsoft.com/office/drawing/2014/main" id="{D87160F7-FCB2-48B7-8BB8-BEFF45F6BF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69461EC9-A94F-4225-B526-5C862F340F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E9282B84-621E-4580-80B7-222118AE44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9F3DD67-B7E8-4A80-957E-83105D528FC5}"/>
              </a:ext>
            </a:extLst>
          </p:cNvPr>
          <p:cNvSpPr>
            <a:spLocks noGrp="1"/>
          </p:cNvSpPr>
          <p:nvPr>
            <p:ph type="title"/>
          </p:nvPr>
        </p:nvSpPr>
        <p:spPr>
          <a:xfrm>
            <a:off x="252919" y="1123837"/>
            <a:ext cx="2947482" cy="4601183"/>
          </a:xfrm>
        </p:spPr>
        <p:txBody>
          <a:bodyPr>
            <a:normAutofit/>
          </a:bodyPr>
          <a:lstStyle/>
          <a:p>
            <a:r>
              <a:rPr lang="en-US" dirty="0"/>
              <a:t>Who are the youth in detention facilities?</a:t>
            </a:r>
          </a:p>
        </p:txBody>
      </p:sp>
      <p:sp>
        <p:nvSpPr>
          <p:cNvPr id="5" name="Content Placeholder 2">
            <a:extLst>
              <a:ext uri="{FF2B5EF4-FFF2-40B4-BE49-F238E27FC236}">
                <a16:creationId xmlns:a16="http://schemas.microsoft.com/office/drawing/2014/main" id="{C1782DA4-7D35-4786-8339-1D8E66B80CDF}"/>
              </a:ext>
            </a:extLst>
          </p:cNvPr>
          <p:cNvSpPr>
            <a:spLocks noGrp="1"/>
          </p:cNvSpPr>
          <p:nvPr>
            <p:ph idx="1"/>
          </p:nvPr>
        </p:nvSpPr>
        <p:spPr>
          <a:xfrm>
            <a:off x="3972128" y="971055"/>
            <a:ext cx="7315200" cy="4901938"/>
          </a:xfrm>
        </p:spPr>
        <p:txBody>
          <a:bodyPr>
            <a:normAutofit/>
          </a:bodyPr>
          <a:lstStyle/>
          <a:p>
            <a:pPr lvl="0">
              <a:buClr>
                <a:srgbClr val="A9A57C"/>
              </a:buClr>
            </a:pPr>
            <a:r>
              <a:rPr lang="en-US" b="1" dirty="0">
                <a:solidFill>
                  <a:srgbClr val="2F2B20">
                    <a:lumMod val="75000"/>
                    <a:lumOff val="25000"/>
                  </a:srgbClr>
                </a:solidFill>
              </a:rPr>
              <a:t>85% of children in juvenile detention have at least one disability; however, only 37%  received special education services in their schools</a:t>
            </a:r>
          </a:p>
          <a:p>
            <a:pPr lvl="0">
              <a:buClr>
                <a:srgbClr val="A9A57C"/>
              </a:buClr>
            </a:pPr>
            <a:r>
              <a:rPr lang="en-US" b="1" dirty="0">
                <a:solidFill>
                  <a:srgbClr val="2F2B20">
                    <a:lumMod val="75000"/>
                    <a:lumOff val="25000"/>
                  </a:srgbClr>
                </a:solidFill>
              </a:rPr>
              <a:t>African American youth are more likely to go through school with untreated disabilities and to be diagnosed with behavioral disabilities</a:t>
            </a:r>
          </a:p>
          <a:p>
            <a:pPr>
              <a:buClr>
                <a:srgbClr val="A9A57C"/>
              </a:buClr>
            </a:pPr>
            <a:r>
              <a:rPr lang="en-US" b="1" dirty="0">
                <a:solidFill>
                  <a:srgbClr val="2F2B20">
                    <a:lumMod val="75000"/>
                    <a:lumOff val="25000"/>
                  </a:srgbClr>
                </a:solidFill>
              </a:rPr>
              <a:t>Often youth are more at risk of contact with the juvenile justice system as a result of unmet mental health needs. </a:t>
            </a:r>
          </a:p>
          <a:p>
            <a:pPr lvl="0">
              <a:buClr>
                <a:srgbClr val="A9A57C"/>
              </a:buClr>
            </a:pPr>
            <a:r>
              <a:rPr lang="en-US" b="1" dirty="0">
                <a:solidFill>
                  <a:srgbClr val="2F2B20">
                    <a:lumMod val="75000"/>
                    <a:lumOff val="25000"/>
                  </a:srgbClr>
                </a:solidFill>
              </a:rPr>
              <a:t>It's estimated that between 60% and 80% of incarcerated youth possess a mental-health condition, compared to 7 to 17% of general-population youth</a:t>
            </a:r>
          </a:p>
        </p:txBody>
      </p:sp>
    </p:spTree>
    <p:extLst>
      <p:ext uri="{BB962C8B-B14F-4D97-AF65-F5344CB8AC3E}">
        <p14:creationId xmlns:p14="http://schemas.microsoft.com/office/powerpoint/2010/main" val="509793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A178560-78C9-4CB5-BE46-05302CDA8E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9" name="Picture 8">
            <a:extLst>
              <a:ext uri="{FF2B5EF4-FFF2-40B4-BE49-F238E27FC236}">
                <a16:creationId xmlns:a16="http://schemas.microsoft.com/office/drawing/2014/main" id="{5DFC1F72-1279-4824-9AD9-A53BCC1BFB4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8000"/>
                    </a14:imgEffect>
                    <a14:imgEffect>
                      <a14:colorTemperature colorTemp="4700"/>
                    </a14:imgEffect>
                    <a14:imgEffect>
                      <a14:brightnessContrast bright="-18000"/>
                    </a14:imgEffect>
                  </a14:imgLayer>
                </a14:imgProps>
              </a:ext>
            </a:extLst>
          </a:blip>
          <a:srcRect r="1" b="14345"/>
          <a:stretch/>
        </p:blipFill>
        <p:spPr>
          <a:xfrm>
            <a:off x="20" y="1"/>
            <a:ext cx="12188932" cy="6858000"/>
          </a:xfrm>
          <a:prstGeom prst="rect">
            <a:avLst/>
          </a:prstGeom>
        </p:spPr>
      </p:pic>
      <p:sp>
        <p:nvSpPr>
          <p:cNvPr id="16" name="Rectangle 15">
            <a:extLst>
              <a:ext uri="{FF2B5EF4-FFF2-40B4-BE49-F238E27FC236}">
                <a16:creationId xmlns:a16="http://schemas.microsoft.com/office/drawing/2014/main" id="{D87160F7-FCB2-48B7-8BB8-BEFF45F6BF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461EC9-A94F-4225-B526-5C862F340F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E9282B84-621E-4580-80B7-222118AE44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DE3C3D2-CD05-401A-B449-1A52C6EFC8F3}"/>
              </a:ext>
            </a:extLst>
          </p:cNvPr>
          <p:cNvSpPr>
            <a:spLocks noGrp="1"/>
          </p:cNvSpPr>
          <p:nvPr>
            <p:ph type="title"/>
          </p:nvPr>
        </p:nvSpPr>
        <p:spPr>
          <a:xfrm>
            <a:off x="252919" y="1123837"/>
            <a:ext cx="2947482" cy="4601183"/>
          </a:xfrm>
        </p:spPr>
        <p:txBody>
          <a:bodyPr>
            <a:normAutofit/>
          </a:bodyPr>
          <a:lstStyle/>
          <a:p>
            <a:r>
              <a:rPr lang="en-US" dirty="0"/>
              <a:t>Negative Impact</a:t>
            </a:r>
          </a:p>
        </p:txBody>
      </p:sp>
      <p:sp>
        <p:nvSpPr>
          <p:cNvPr id="5" name="Content Placeholder 4">
            <a:extLst>
              <a:ext uri="{FF2B5EF4-FFF2-40B4-BE49-F238E27FC236}">
                <a16:creationId xmlns:a16="http://schemas.microsoft.com/office/drawing/2014/main" id="{07E87791-6513-412A-A890-0638884964E9}"/>
              </a:ext>
            </a:extLst>
          </p:cNvPr>
          <p:cNvSpPr>
            <a:spLocks noGrp="1"/>
          </p:cNvSpPr>
          <p:nvPr>
            <p:ph idx="1"/>
          </p:nvPr>
        </p:nvSpPr>
        <p:spPr>
          <a:xfrm>
            <a:off x="3867150" y="868363"/>
            <a:ext cx="3475038" cy="5121275"/>
          </a:xfrm>
        </p:spPr>
        <p:txBody>
          <a:bodyPr>
            <a:normAutofit/>
          </a:bodyPr>
          <a:lstStyle/>
          <a:p>
            <a:pPr marL="0" indent="0">
              <a:buNone/>
            </a:pPr>
            <a:endParaRPr lang="en-US" sz="2400" dirty="0"/>
          </a:p>
          <a:p>
            <a:r>
              <a:rPr lang="en-US" sz="2400" b="1" dirty="0"/>
              <a:t>Reduce educational and vocational outcomes</a:t>
            </a:r>
          </a:p>
          <a:p>
            <a:r>
              <a:rPr lang="en-US" sz="2400" b="1" dirty="0"/>
              <a:t>Disrupt families</a:t>
            </a:r>
          </a:p>
          <a:p>
            <a:r>
              <a:rPr lang="en-US" sz="2400" b="1" dirty="0"/>
              <a:t>Introduction to delinquent peers</a:t>
            </a:r>
          </a:p>
          <a:p>
            <a:r>
              <a:rPr lang="en-US" sz="2400" b="1" dirty="0"/>
              <a:t>Exposure to traumatic experiences</a:t>
            </a:r>
          </a:p>
          <a:p>
            <a:r>
              <a:rPr lang="en-US" sz="2400" b="1" dirty="0"/>
              <a:t>Exacerbate mental illness</a:t>
            </a:r>
          </a:p>
        </p:txBody>
      </p:sp>
      <p:sp>
        <p:nvSpPr>
          <p:cNvPr id="6" name="TextBox 5">
            <a:extLst>
              <a:ext uri="{FF2B5EF4-FFF2-40B4-BE49-F238E27FC236}">
                <a16:creationId xmlns:a16="http://schemas.microsoft.com/office/drawing/2014/main" id="{C030ECA7-789D-4F7F-B52D-4A09DA5D4571}"/>
              </a:ext>
            </a:extLst>
          </p:cNvPr>
          <p:cNvSpPr txBox="1"/>
          <p:nvPr/>
        </p:nvSpPr>
        <p:spPr>
          <a:xfrm>
            <a:off x="8324108" y="868363"/>
            <a:ext cx="3042392" cy="4133439"/>
          </a:xfrm>
          <a:prstGeom prst="rect">
            <a:avLst/>
          </a:prstGeom>
          <a:noFill/>
        </p:spPr>
        <p:txBody>
          <a:bodyPr wrap="square" rtlCol="0">
            <a:spAutoFit/>
          </a:bodyPr>
          <a:lstStyle/>
          <a:p>
            <a:pPr marL="182880" marR="0" lvl="1" indent="-182880" algn="l" defTabSz="914400" rtl="0" eaLnBrk="1" fontAlgn="auto" latinLnBrk="0" hangingPunct="1">
              <a:lnSpc>
                <a:spcPct val="90000"/>
              </a:lnSpc>
              <a:spcBef>
                <a:spcPts val="250"/>
              </a:spcBef>
              <a:spcAft>
                <a:spcPts val="250"/>
              </a:spcAft>
              <a:buClr>
                <a:srgbClr val="A9A57C"/>
              </a:buClr>
              <a:buSzTx/>
              <a:buFont typeface="Wingdings 2" pitchFamily="18" charset="2"/>
              <a:buChar char=""/>
              <a:tabLst/>
              <a:defRPr/>
            </a:pPr>
            <a:endParaRPr kumimoji="0" lang="en-US" sz="2400" b="0" i="0" u="none" strike="noStrike" kern="1200" cap="none" spc="0" normalizeH="0" baseline="0" noProof="0" dirty="0">
              <a:ln>
                <a:noFill/>
              </a:ln>
              <a:solidFill>
                <a:srgbClr val="2F2B20">
                  <a:lumMod val="75000"/>
                  <a:lumOff val="25000"/>
                </a:srgbClr>
              </a:solidFill>
              <a:effectLst/>
              <a:uLnTx/>
              <a:uFillTx/>
              <a:latin typeface="Corbel" panose="020B0503020204020204"/>
              <a:ea typeface="+mn-ea"/>
              <a:cs typeface="+mn-cs"/>
            </a:endParaRPr>
          </a:p>
          <a:p>
            <a:pPr marL="182880" marR="0" lvl="1" indent="-182880" algn="l" defTabSz="914400" rtl="0" eaLnBrk="1" fontAlgn="auto" latinLnBrk="0" hangingPunct="1">
              <a:lnSpc>
                <a:spcPct val="90000"/>
              </a:lnSpc>
              <a:spcBef>
                <a:spcPts val="250"/>
              </a:spcBef>
              <a:spcAft>
                <a:spcPts val="250"/>
              </a:spcAft>
              <a:buClr>
                <a:srgbClr val="A9A57C"/>
              </a:buClr>
              <a:buSzTx/>
              <a:buFont typeface="Wingdings 2" pitchFamily="18" charset="2"/>
              <a:buChar char=""/>
              <a:tabLst/>
              <a:defRPr/>
            </a:pPr>
            <a:endParaRPr kumimoji="0" lang="en-US" sz="2400" b="0" i="0" u="none" strike="noStrike" kern="1200" cap="none" spc="0" normalizeH="0" baseline="0" noProof="0" dirty="0">
              <a:ln>
                <a:noFill/>
              </a:ln>
              <a:solidFill>
                <a:srgbClr val="2F2B20">
                  <a:lumMod val="75000"/>
                  <a:lumOff val="25000"/>
                </a:srgbClr>
              </a:solidFill>
              <a:effectLst/>
              <a:uLnTx/>
              <a:uFillTx/>
              <a:latin typeface="Corbel" panose="020B0503020204020204"/>
              <a:ea typeface="+mn-ea"/>
              <a:cs typeface="+mn-cs"/>
            </a:endParaRPr>
          </a:p>
          <a:p>
            <a:pPr marL="0" marR="0" lvl="1" indent="0" algn="l" defTabSz="914400" rtl="0" eaLnBrk="1" fontAlgn="auto" latinLnBrk="0" hangingPunct="1">
              <a:lnSpc>
                <a:spcPct val="90000"/>
              </a:lnSpc>
              <a:spcBef>
                <a:spcPts val="250"/>
              </a:spcBef>
              <a:spcAft>
                <a:spcPts val="250"/>
              </a:spcAft>
              <a:buClr>
                <a:srgbClr val="A9A57C"/>
              </a:buClr>
              <a:buSzTx/>
              <a:buFontTx/>
              <a:buNone/>
              <a:tabLst/>
              <a:defRPr/>
            </a:pPr>
            <a:endParaRPr kumimoji="0" lang="en-US" sz="2400" b="0" i="0" u="none" strike="noStrike" kern="1200" cap="none" spc="0" normalizeH="0" baseline="0" noProof="0" dirty="0">
              <a:ln>
                <a:noFill/>
              </a:ln>
              <a:solidFill>
                <a:srgbClr val="2F2B20">
                  <a:lumMod val="75000"/>
                  <a:lumOff val="25000"/>
                </a:srgbClr>
              </a:solidFill>
              <a:effectLst/>
              <a:uLnTx/>
              <a:uFillTx/>
              <a:latin typeface="Corbel" panose="020B0503020204020204"/>
              <a:ea typeface="+mn-ea"/>
              <a:cs typeface="+mn-cs"/>
            </a:endParaRPr>
          </a:p>
          <a:p>
            <a:pPr marL="182880" marR="0" lvl="1" indent="-182880" algn="l" defTabSz="914400" rtl="0" eaLnBrk="1" fontAlgn="auto" latinLnBrk="0" hangingPunct="1">
              <a:lnSpc>
                <a:spcPct val="90000"/>
              </a:lnSpc>
              <a:spcBef>
                <a:spcPts val="250"/>
              </a:spcBef>
              <a:spcAft>
                <a:spcPts val="250"/>
              </a:spcAft>
              <a:buClr>
                <a:srgbClr val="A9A57C"/>
              </a:buClr>
              <a:buSzTx/>
              <a:buFont typeface="Wingdings 2" pitchFamily="18" charset="2"/>
              <a:buChar char=""/>
              <a:tabLst/>
              <a:defRPr/>
            </a:pPr>
            <a:r>
              <a:rPr kumimoji="0" lang="en-US" sz="2400" b="1" i="0" u="none" strike="noStrike" kern="1200" cap="none" spc="0" normalizeH="0" baseline="0" noProof="0" dirty="0">
                <a:ln>
                  <a:noFill/>
                </a:ln>
                <a:solidFill>
                  <a:srgbClr val="2F2B20">
                    <a:lumMod val="75000"/>
                    <a:lumOff val="25000"/>
                  </a:srgbClr>
                </a:solidFill>
                <a:effectLst/>
                <a:uLnTx/>
                <a:uFillTx/>
                <a:latin typeface="Corbel" panose="020B0503020204020204"/>
                <a:ea typeface="+mn-ea"/>
                <a:cs typeface="+mn-cs"/>
              </a:rPr>
              <a:t>Recidivism rates 50% or higher for individuals who remain in secure facilities</a:t>
            </a:r>
          </a:p>
          <a:p>
            <a:pPr marL="182880" marR="0" lvl="1" indent="-182880" algn="l" defTabSz="914400" rtl="0" eaLnBrk="1" fontAlgn="auto" latinLnBrk="0" hangingPunct="1">
              <a:lnSpc>
                <a:spcPct val="90000"/>
              </a:lnSpc>
              <a:spcBef>
                <a:spcPts val="250"/>
              </a:spcBef>
              <a:spcAft>
                <a:spcPts val="250"/>
              </a:spcAft>
              <a:buClr>
                <a:srgbClr val="A9A57C"/>
              </a:buClr>
              <a:buSzTx/>
              <a:buFont typeface="Wingdings 2" pitchFamily="18" charset="2"/>
              <a:buChar char=""/>
              <a:tabLst/>
              <a:defRPr/>
            </a:pPr>
            <a:r>
              <a:rPr kumimoji="0" lang="en-US" sz="2400" b="1" i="0" u="none" strike="noStrike" kern="1200" cap="none" spc="0" normalizeH="0" baseline="0" noProof="0" dirty="0">
                <a:ln>
                  <a:noFill/>
                </a:ln>
                <a:solidFill>
                  <a:srgbClr val="2F2B20">
                    <a:lumMod val="75000"/>
                    <a:lumOff val="25000"/>
                  </a:srgbClr>
                </a:solidFill>
                <a:effectLst/>
                <a:uLnTx/>
                <a:uFillTx/>
                <a:latin typeface="Corbel" panose="020B0503020204020204"/>
                <a:ea typeface="+mn-ea"/>
                <a:cs typeface="+mn-cs"/>
              </a:rPr>
              <a:t>Negative impact on   community safety</a:t>
            </a:r>
          </a:p>
          <a:p>
            <a:pPr marL="182880" marR="0" lvl="1" indent="-182880" algn="l" defTabSz="914400" rtl="0" eaLnBrk="1" fontAlgn="auto" latinLnBrk="0" hangingPunct="1">
              <a:lnSpc>
                <a:spcPct val="90000"/>
              </a:lnSpc>
              <a:spcBef>
                <a:spcPts val="250"/>
              </a:spcBef>
              <a:spcAft>
                <a:spcPts val="250"/>
              </a:spcAft>
              <a:buClr>
                <a:srgbClr val="A9A57C"/>
              </a:buClr>
              <a:buSzTx/>
              <a:buFont typeface="Wingdings 2" pitchFamily="18" charset="2"/>
              <a:buChar char=""/>
              <a:tabLst/>
              <a:defRPr/>
            </a:pPr>
            <a:endParaRPr kumimoji="0" lang="en-US" sz="2400" b="0" i="0" u="none" strike="noStrike" kern="1200" cap="none" spc="0" normalizeH="0" baseline="0" noProof="0" dirty="0">
              <a:ln>
                <a:noFill/>
              </a:ln>
              <a:solidFill>
                <a:srgbClr val="2F2B20">
                  <a:lumMod val="75000"/>
                  <a:lumOff val="25000"/>
                </a:srgbClr>
              </a:solidFill>
              <a:effectLst/>
              <a:uLnTx/>
              <a:uFillTx/>
              <a:latin typeface="Corbel" panose="020B0503020204020204"/>
              <a:ea typeface="+mn-ea"/>
              <a:cs typeface="+mn-cs"/>
            </a:endParaRPr>
          </a:p>
        </p:txBody>
      </p:sp>
      <p:sp>
        <p:nvSpPr>
          <p:cNvPr id="7" name="Arrow: Right 6">
            <a:extLst>
              <a:ext uri="{FF2B5EF4-FFF2-40B4-BE49-F238E27FC236}">
                <a16:creationId xmlns:a16="http://schemas.microsoft.com/office/drawing/2014/main" id="{F163E552-49B5-4BF8-A6A0-EFC2824293FA}"/>
              </a:ext>
            </a:extLst>
          </p:cNvPr>
          <p:cNvSpPr/>
          <p:nvPr/>
        </p:nvSpPr>
        <p:spPr>
          <a:xfrm>
            <a:off x="6787407" y="2655848"/>
            <a:ext cx="1536700" cy="1206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4295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0F1276-3500-4C61-80DD-8604D55DA99D}"/>
              </a:ext>
            </a:extLst>
          </p:cNvPr>
          <p:cNvSpPr>
            <a:spLocks noGrp="1"/>
          </p:cNvSpPr>
          <p:nvPr>
            <p:ph type="title"/>
          </p:nvPr>
        </p:nvSpPr>
        <p:spPr/>
        <p:txBody>
          <a:bodyPr>
            <a:normAutofit/>
          </a:bodyPr>
          <a:lstStyle/>
          <a:p>
            <a:r>
              <a:rPr lang="en-US" dirty="0"/>
              <a:t>Increased Recidivism </a:t>
            </a:r>
          </a:p>
        </p:txBody>
      </p:sp>
      <p:sp>
        <p:nvSpPr>
          <p:cNvPr id="5" name="Content Placeholder 4">
            <a:extLst>
              <a:ext uri="{FF2B5EF4-FFF2-40B4-BE49-F238E27FC236}">
                <a16:creationId xmlns:a16="http://schemas.microsoft.com/office/drawing/2014/main" id="{9C9B5C35-BDE1-424F-9D00-51DF3D63B1F9}"/>
              </a:ext>
            </a:extLst>
          </p:cNvPr>
          <p:cNvSpPr>
            <a:spLocks noGrp="1"/>
          </p:cNvSpPr>
          <p:nvPr>
            <p:ph idx="1"/>
          </p:nvPr>
        </p:nvSpPr>
        <p:spPr/>
        <p:txBody>
          <a:bodyPr>
            <a:normAutofit/>
          </a:bodyPr>
          <a:lstStyle/>
          <a:p>
            <a:pPr marL="0" indent="0" algn="just">
              <a:buNone/>
            </a:pPr>
            <a:r>
              <a:rPr lang="en-US" sz="2800" dirty="0"/>
              <a:t>• In 443 studies 63% of young people who received community-based treatment and other alternatives to incarceration were less likely to recidivate.</a:t>
            </a:r>
          </a:p>
          <a:p>
            <a:pPr marL="0" indent="0" algn="just">
              <a:buNone/>
            </a:pPr>
            <a:r>
              <a:rPr lang="en-US" sz="2800" dirty="0"/>
              <a:t>• In Texas, researchers found that young people in community-based placement are 14% less likely to participate in illegal behavior than youth that have been incarcerated.</a:t>
            </a:r>
          </a:p>
          <a:p>
            <a:pPr marL="0" indent="0">
              <a:buNone/>
            </a:pPr>
            <a:endParaRPr lang="en-US" sz="2400" dirty="0"/>
          </a:p>
          <a:p>
            <a:endParaRPr lang="en-US" sz="900" dirty="0"/>
          </a:p>
        </p:txBody>
      </p:sp>
    </p:spTree>
    <p:extLst>
      <p:ext uri="{BB962C8B-B14F-4D97-AF65-F5344CB8AC3E}">
        <p14:creationId xmlns:p14="http://schemas.microsoft.com/office/powerpoint/2010/main" val="2713280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CREATEDBY" val="KMASlideWizard"/>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ORDER" val="1"/>
  <p:tag name="MULTI-LINE" val="false"/>
  <p:tag name="TEXT" val="Action Title:"/>
  <p:tag name="FILL" val="true"/>
  <p:tag name="OPTIONAL" val="false"/>
  <p:tag name="NAME" val="Title1"/>
  <p:tag name="HEIGHT" val="1"/>
  <p:tag name="INDENTED" val="false"/>
  <p:tag name="CAPTION HEIGHT" val="2"/>
</p:tagLst>
</file>

<file path=ppt/tags/tag4.xml><?xml version="1.0" encoding="utf-8"?>
<p:tagLst xmlns:a="http://schemas.openxmlformats.org/drawingml/2006/main" xmlns:r="http://schemas.openxmlformats.org/officeDocument/2006/relationships" xmlns:p="http://schemas.openxmlformats.org/presentationml/2006/main">
  <p:tag name="ORDER" val="3"/>
  <p:tag name="MULTI-LINE" val="true"/>
  <p:tag name="TEXT" val="&amp;Notes and Sources:"/>
  <p:tag name="FILL" val="false"/>
  <p:tag name="OPTIONAL" val="true"/>
  <p:tag name="NAME" val="Notes"/>
  <p:tag name="HEIGHT" val="5"/>
  <p:tag name="INDENTED" val="false"/>
  <p:tag name="CAPTION HEIGHT" val="2"/>
</p:tagLst>
</file>

<file path=ppt/tags/tag5.xml><?xml version="1.0" encoding="utf-8"?>
<p:tagLst xmlns:a="http://schemas.openxmlformats.org/drawingml/2006/main" xmlns:r="http://schemas.openxmlformats.org/officeDocument/2006/relationships" xmlns:p="http://schemas.openxmlformats.org/presentationml/2006/main">
  <p:tag name="BAINBULLET"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7455</TotalTime>
  <Words>4002</Words>
  <Application>Microsoft Office PowerPoint</Application>
  <PresentationFormat>Widescreen</PresentationFormat>
  <Paragraphs>466</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Corbel</vt:lpstr>
      <vt:lpstr>Segoe UI</vt:lpstr>
      <vt:lpstr>Times-Italic</vt:lpstr>
      <vt:lpstr>Times-Roman</vt:lpstr>
      <vt:lpstr>Webdings</vt:lpstr>
      <vt:lpstr>Wingdings 2</vt:lpstr>
      <vt:lpstr>Frame</vt:lpstr>
      <vt:lpstr>A Conversation About Confinement and The Purpose of Detention  Session 1</vt:lpstr>
      <vt:lpstr>Today’s Webinar</vt:lpstr>
      <vt:lpstr>Dangers of Detention</vt:lpstr>
      <vt:lpstr>Purpose of Detention (POD)</vt:lpstr>
      <vt:lpstr>Detention is harmful and does not promote public safty when not reserved for the most serious cases </vt:lpstr>
      <vt:lpstr>PowerPoint Presentation</vt:lpstr>
      <vt:lpstr>Who are the youth in detention facilities?</vt:lpstr>
      <vt:lpstr>Negative Impact</vt:lpstr>
      <vt:lpstr>Increased Recidivism </vt:lpstr>
      <vt:lpstr>Judge Hochuli Juvenile Court Judge in Pima County</vt:lpstr>
      <vt:lpstr>Judge Roland  Judge of the County Court, 12th Judicial District</vt:lpstr>
      <vt:lpstr>Adolescent Development and the Impact of Detention</vt:lpstr>
      <vt:lpstr>What We Know </vt:lpstr>
      <vt:lpstr>The Supreme Court</vt:lpstr>
      <vt:lpstr>Ageing Out  </vt:lpstr>
      <vt:lpstr>Confinement</vt:lpstr>
      <vt:lpstr>PowerPoint Presentation</vt:lpstr>
      <vt:lpstr> Purpose of Detention </vt:lpstr>
      <vt:lpstr>Pima County Demographics</vt:lpstr>
      <vt:lpstr>Arizona Rules of Procedure for the Juvenile Court </vt:lpstr>
      <vt:lpstr>Why Not Detain on 23(d)?</vt:lpstr>
      <vt:lpstr>Pima County Alternatives </vt:lpstr>
      <vt:lpstr> Nebraska Rev. Stat. 43-248  </vt:lpstr>
      <vt:lpstr>Alternatives to Detention </vt:lpstr>
      <vt:lpstr>Existing Resources</vt:lpstr>
      <vt:lpstr>Cost of Detention </vt:lpstr>
      <vt:lpstr>What are the Costs?</vt:lpstr>
      <vt:lpstr>Financial Costs</vt:lpstr>
      <vt:lpstr>Cost Comparison</vt:lpstr>
      <vt:lpstr>Detention Costs in Nebraska</vt:lpstr>
      <vt:lpstr>Doing Things Differently</vt:lpstr>
      <vt:lpstr>Next Steps/ Questions?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Lopez, Angie</dc:creator>
  <cp:lastModifiedBy>Traci Webber</cp:lastModifiedBy>
  <cp:revision>145</cp:revision>
  <cp:lastPrinted>2018-02-22T13:32:56Z</cp:lastPrinted>
  <dcterms:created xsi:type="dcterms:W3CDTF">2018-01-03T16:53:44Z</dcterms:created>
  <dcterms:modified xsi:type="dcterms:W3CDTF">2018-02-22T19:24:42Z</dcterms:modified>
</cp:coreProperties>
</file>